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3"/>
  </p:notesMasterIdLst>
  <p:sldIdLst>
    <p:sldId id="278" r:id="rId2"/>
    <p:sldId id="279" r:id="rId3"/>
    <p:sldId id="273" r:id="rId4"/>
    <p:sldId id="348" r:id="rId5"/>
    <p:sldId id="296" r:id="rId6"/>
    <p:sldId id="297" r:id="rId7"/>
    <p:sldId id="338" r:id="rId8"/>
    <p:sldId id="339" r:id="rId9"/>
    <p:sldId id="341" r:id="rId10"/>
    <p:sldId id="340" r:id="rId11"/>
    <p:sldId id="335" r:id="rId12"/>
    <p:sldId id="287" r:id="rId13"/>
    <p:sldId id="347" r:id="rId14"/>
    <p:sldId id="346" r:id="rId15"/>
    <p:sldId id="345" r:id="rId16"/>
    <p:sldId id="342" r:id="rId17"/>
    <p:sldId id="343" r:id="rId18"/>
    <p:sldId id="344" r:id="rId19"/>
    <p:sldId id="349" r:id="rId20"/>
    <p:sldId id="350" r:id="rId21"/>
    <p:sldId id="281" r:id="rId22"/>
    <p:sldId id="351" r:id="rId23"/>
    <p:sldId id="352" r:id="rId24"/>
    <p:sldId id="353" r:id="rId25"/>
    <p:sldId id="354" r:id="rId26"/>
    <p:sldId id="355" r:id="rId27"/>
    <p:sldId id="356" r:id="rId28"/>
    <p:sldId id="357" r:id="rId29"/>
    <p:sldId id="337" r:id="rId30"/>
    <p:sldId id="358" r:id="rId31"/>
    <p:sldId id="359" r:id="rId32"/>
    <p:sldId id="360" r:id="rId33"/>
    <p:sldId id="330" r:id="rId34"/>
    <p:sldId id="317" r:id="rId35"/>
    <p:sldId id="318" r:id="rId36"/>
    <p:sldId id="304" r:id="rId37"/>
    <p:sldId id="305" r:id="rId38"/>
    <p:sldId id="307" r:id="rId39"/>
    <p:sldId id="306" r:id="rId40"/>
    <p:sldId id="310" r:id="rId41"/>
    <p:sldId id="308" r:id="rId42"/>
    <p:sldId id="309" r:id="rId43"/>
    <p:sldId id="311" r:id="rId44"/>
    <p:sldId id="312" r:id="rId45"/>
    <p:sldId id="313" r:id="rId46"/>
    <p:sldId id="314" r:id="rId47"/>
    <p:sldId id="315" r:id="rId48"/>
    <p:sldId id="332" r:id="rId49"/>
    <p:sldId id="316" r:id="rId50"/>
    <p:sldId id="320" r:id="rId51"/>
    <p:sldId id="336" r:id="rId52"/>
    <p:sldId id="321" r:id="rId53"/>
    <p:sldId id="322" r:id="rId54"/>
    <p:sldId id="323" r:id="rId55"/>
    <p:sldId id="324" r:id="rId56"/>
    <p:sldId id="325" r:id="rId57"/>
    <p:sldId id="326" r:id="rId58"/>
    <p:sldId id="333" r:id="rId59"/>
    <p:sldId id="334" r:id="rId60"/>
    <p:sldId id="331" r:id="rId61"/>
    <p:sldId id="256" r:id="rId6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ACFA6"/>
    <a:srgbClr val="C3B1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0" d="100"/>
          <a:sy n="50" d="100"/>
        </p:scale>
        <p:origin x="72" y="402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B1CB98-92EA-418C-8ADC-ACE434F02C64}" type="datetimeFigureOut">
              <a:rPr lang="ko-KR" altLang="en-US" smtClean="0"/>
              <a:t>2022-08-04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E3568D-BCB3-45EC-948B-597995099D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80774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E3568D-BCB3-45EC-948B-597995099DA1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530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F5B9C1-6FF2-4E49-AB0C-45E37859B6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FB880CB-075B-4D70-8EEB-A220B8ED41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F6BF937-7865-4B36-921B-610097A897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2022-08-04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301ACB6-EFEF-475B-BC73-E40B710CB8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DC135D0-B3F0-46AE-B0BF-209EA0B25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24089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F10889-A5CB-44D0-970D-EBDABBF19B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79F362A-D1F2-4ACE-9DE1-18AC342BDA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298A321-7FA9-4ED5-9EB1-C00D0EA24E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6EE09A8-9CCA-442B-A526-53A42A08D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2022-08-04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2B2AEAD-4CF7-47ED-8F6A-D72591A4F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4037086-FA39-471F-8BCD-ECAC475BF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01460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9B0DCC-C3B1-4F04-AC08-9B0D56B3A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8EE541A-AE93-4A3A-931A-321E062138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47C31E3-E000-4572-8A4A-BC0FBC242A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2022-08-04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305F866-E540-43A1-8E04-B4540004D5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52DBAE-416E-4B14-AE21-440B60C57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70682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7ACE99B-1BD1-4ED6-89BE-408A683405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2E8F63E-2203-4425-B499-1A6DA1ED01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143481B-1B74-44E8-BE04-B35556A23C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2022-08-04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A5E51B-8D7B-4829-8204-E83C25AB1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D72D36-C36B-4F45-AAC1-B2DC28C66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92992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A44D03-9AF8-4A55-9BD0-4DBE4B3AF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79D1271-55E0-47A1-A8F1-C224D8FBA1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C1D4464-59DC-4B4F-8C82-9E7F248D6B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2022-08-04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303397C-FBF1-4DB0-879F-03411845C6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D9343C-E60F-48D6-862A-96F6200FF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7128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7EDD0D-0754-48CD-8722-2AC33B838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5B37962-324A-4F1F-B7E7-61A51D8622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2A41033-A8CF-4AB5-90AA-C54651A1B3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2022-08-04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EA9F7D4-54B0-4004-8A56-F92C658168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F618CF-3C59-4F65-B6B1-DAC3E3069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74261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478D71-9DD5-4311-BA73-93020E8A6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26E8B09-7AD4-4103-8809-08A66DBE5D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B0AFB49-D202-425D-BE8B-C3FA9F6AA1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DB4CE85-6D8D-4BB1-971C-D354BF8F02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2022-08-04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AC41D07-495E-4137-927A-000D588B2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2308552-246E-4983-9977-F7B13D31E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30844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171E32-522F-41BB-833B-545F70D3E5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68BA206-4D58-4D9B-9948-EA60AE6A7F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054F336-173D-4B8E-9601-FB1E37DF5A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7747CB8-EE29-428E-8F1F-ACD5A43501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5299DD1-8901-456C-9007-13C6246591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C0A924E-6895-4C43-8EAE-BEA4DCE919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2022-08-04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59FA1F0-753A-4F7B-8348-73A44B312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60B2F48-B08B-4155-BE96-A925B7FFC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8944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BCBA06-5024-44F1-9C61-505005455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5007553-4C87-468D-9F2D-FB60327990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2022-08-04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9AE54FA-3674-4746-BF82-EC7EBD9189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13DC853-FD31-4E8D-B420-7A33B8790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53899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E79E07A-94A6-483A-8849-8E6DE692B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2022-08-04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CD9BE1B-817F-40D8-90C8-F91D32CF7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7AF10F4-65E3-4CFA-A184-E37686814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951FE5E5-427D-4B99-89C7-43AB9227F2F1}"/>
              </a:ext>
            </a:extLst>
          </p:cNvPr>
          <p:cNvGrpSpPr/>
          <p:nvPr userDrawn="1"/>
        </p:nvGrpSpPr>
        <p:grpSpPr>
          <a:xfrm>
            <a:off x="172720" y="6410960"/>
            <a:ext cx="12019280" cy="284480"/>
            <a:chOff x="172720" y="6410960"/>
            <a:chExt cx="12019280" cy="28448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14E9EB06-1BB6-4F2E-8626-387F4AC6E755}"/>
                </a:ext>
              </a:extLst>
            </p:cNvPr>
            <p:cNvSpPr/>
            <p:nvPr userDrawn="1"/>
          </p:nvSpPr>
          <p:spPr>
            <a:xfrm>
              <a:off x="172720" y="6410960"/>
              <a:ext cx="12019280" cy="2844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D8B4587-CF56-4D5A-B341-F220D295B749}"/>
                </a:ext>
              </a:extLst>
            </p:cNvPr>
            <p:cNvSpPr txBox="1"/>
            <p:nvPr userDrawn="1"/>
          </p:nvSpPr>
          <p:spPr>
            <a:xfrm>
              <a:off x="9766856" y="6428899"/>
              <a:ext cx="240482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1000">
                  <a:solidFill>
                    <a:schemeClr val="bg1"/>
                  </a:solidFill>
                </a:rPr>
                <a:t>ⓒSaebyeol Yu.</a:t>
              </a:r>
              <a:r>
                <a:rPr lang="ko-KR" altLang="en-US" sz="1000">
                  <a:solidFill>
                    <a:schemeClr val="bg1"/>
                  </a:solidFill>
                </a:rPr>
                <a:t> </a:t>
              </a:r>
              <a:r>
                <a:rPr lang="en-US" altLang="ko-KR" sz="1000" err="1">
                  <a:solidFill>
                    <a:schemeClr val="bg1"/>
                  </a:solidFill>
                </a:rPr>
                <a:t>Saebyeol’s</a:t>
              </a:r>
              <a:r>
                <a:rPr lang="ko-KR" altLang="en-US" sz="1000">
                  <a:solidFill>
                    <a:schemeClr val="bg1"/>
                  </a:solidFill>
                </a:rPr>
                <a:t> </a:t>
              </a:r>
              <a:r>
                <a:rPr lang="en-US" altLang="ko-KR" sz="1000">
                  <a:solidFill>
                    <a:schemeClr val="bg1"/>
                  </a:solidFill>
                </a:rPr>
                <a:t>PowerPoint</a:t>
              </a:r>
              <a:endParaRPr lang="ko-KR" altLang="en-US" sz="100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875934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E79E07A-94A6-483A-8849-8E6DE692B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2022-08-04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CD9BE1B-817F-40D8-90C8-F91D32CF7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7AF10F4-65E3-4CFA-A184-E37686814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40679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0F596F-BEC0-4D71-9113-57C383FD1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39061D6-B6C2-4D4E-8AB4-9F136FED47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F8FE8EA-4580-4B75-A339-AF7C68F66E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6A7BF5E-A4D8-4810-8B67-EEEFDD711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2022-08-04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50C3C6B-DEFF-4516-B444-489DBE7C3C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68592AB-03CB-4ED9-97EA-3D751979F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3028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C2A3F89-EDBA-451E-A4FC-BA419B5BB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E560B53-86D9-4B99-B984-9F66917EDB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8E5F9A-464D-4909-8E4F-684A1F5A64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8A50C2-589C-42C8-B763-56D87D9D16BD}" type="datetimeFigureOut">
              <a:rPr lang="ko-KR" altLang="en-US" smtClean="0"/>
              <a:t>2022-08-04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0C7EE71-2568-4BC3-BE32-43343DE694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1DF1FC-575E-4EA7-B81C-814C788802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96783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5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텍스트, 신문이(가) 표시된 사진&#10;&#10;자동 생성된 설명">
            <a:extLst>
              <a:ext uri="{FF2B5EF4-FFF2-40B4-BE49-F238E27FC236}">
                <a16:creationId xmlns:a16="http://schemas.microsoft.com/office/drawing/2014/main" id="{6EBE8C59-866F-6F69-75AA-E7E7DF57F1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854"/>
            <a:ext cx="12194032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7178C71-EBB6-426E-B226-10A189FBC989}"/>
              </a:ext>
            </a:extLst>
          </p:cNvPr>
          <p:cNvSpPr txBox="1"/>
          <p:nvPr/>
        </p:nvSpPr>
        <p:spPr>
          <a:xfrm>
            <a:off x="8928178" y="4801841"/>
            <a:ext cx="1697902" cy="64633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ko-KR" altLang="en-US" sz="3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조 현국</a:t>
            </a:r>
          </a:p>
        </p:txBody>
      </p:sp>
      <p:pic>
        <p:nvPicPr>
          <p:cNvPr id="9" name="그림 8" descr="클립아트이(가) 표시된 사진&#10;&#10;자동 생성된 설명">
            <a:extLst>
              <a:ext uri="{FF2B5EF4-FFF2-40B4-BE49-F238E27FC236}">
                <a16:creationId xmlns:a16="http://schemas.microsoft.com/office/drawing/2014/main" id="{F9B3E37F-98BE-1B04-9244-8631852C44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3037" y="544512"/>
            <a:ext cx="847725" cy="101917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FB185CE-9216-AA1B-A6AB-8F7D5EE638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5700" y="5776519"/>
            <a:ext cx="876300" cy="86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111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>
                <a:solidFill>
                  <a:schemeClr val="accent1">
                    <a:lumMod val="50000"/>
                  </a:schemeClr>
                </a:solidFill>
              </a:rPr>
              <a:t>Part 1</a:t>
            </a:r>
            <a:endParaRPr lang="ko-KR" altLang="en-US" sz="1600" b="1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37" y="174504"/>
            <a:ext cx="8292185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/>
              </a:rPr>
              <a:t>DOWNSTREAM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/>
              </a:rPr>
              <a:t> 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/>
              </a:rPr>
              <a:t>TASK(Fine-Tuning)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6AEE38D-6CC7-41A2-B4AC-E22B635E630B}"/>
              </a:ext>
            </a:extLst>
          </p:cNvPr>
          <p:cNvSpPr txBox="1"/>
          <p:nvPr/>
        </p:nvSpPr>
        <p:spPr>
          <a:xfrm flipH="1">
            <a:off x="256539" y="5482387"/>
            <a:ext cx="209296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endParaRPr lang="ko-KR" altLang="en-US">
              <a:cs typeface="Arial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C006FA2-5A5E-4E43-9307-B266158068B7}"/>
              </a:ext>
            </a:extLst>
          </p:cNvPr>
          <p:cNvSpPr txBox="1"/>
          <p:nvPr/>
        </p:nvSpPr>
        <p:spPr>
          <a:xfrm>
            <a:off x="1145429" y="5326371"/>
            <a:ext cx="9705071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1600" b="1" dirty="0">
                <a:ea typeface="+mn-lt"/>
                <a:cs typeface="+mn-lt"/>
              </a:rPr>
              <a:t>Downstream Task</a:t>
            </a:r>
            <a:r>
              <a:rPr lang="ko-KR" altLang="en-US" sz="1600" b="1" dirty="0">
                <a:ea typeface="+mn-lt"/>
                <a:cs typeface="+mn-lt"/>
              </a:rPr>
              <a:t>의 본질은 분류</a:t>
            </a:r>
            <a:r>
              <a:rPr lang="en-US" altLang="ko-KR" sz="1600" b="1" dirty="0">
                <a:ea typeface="+mn-lt"/>
                <a:cs typeface="+mn-lt"/>
              </a:rPr>
              <a:t>(classification)</a:t>
            </a:r>
          </a:p>
          <a:p>
            <a:pPr algn="ctr"/>
            <a:endParaRPr lang="en-US" altLang="ko-KR" sz="1600" b="1" dirty="0">
              <a:ea typeface="+mn-lt"/>
              <a:cs typeface="+mn-lt"/>
            </a:endParaRPr>
          </a:p>
          <a:p>
            <a:pPr algn="ctr"/>
            <a:r>
              <a:rPr lang="ko-KR" altLang="en-US" sz="1600" b="1" dirty="0">
                <a:ea typeface="+mn-lt"/>
                <a:cs typeface="+mn-lt"/>
              </a:rPr>
              <a:t>입력 받은 자연어가 어떤 범주에 해당하는지 확률 형태로 반환</a:t>
            </a:r>
            <a:endParaRPr lang="en-US" dirty="0"/>
          </a:p>
          <a:p>
            <a:pPr algn="just"/>
            <a:endParaRPr lang="en-US" altLang="ko-KR" sz="1200" dirty="0">
              <a:cs typeface="Arial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471E18D-D61E-412E-1CA5-78C1707C6A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264" y="1212915"/>
            <a:ext cx="3361936" cy="197434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E8819CD-C359-F92D-8F8E-54D7F3D3B924}"/>
              </a:ext>
            </a:extLst>
          </p:cNvPr>
          <p:cNvSpPr txBox="1"/>
          <p:nvPr/>
        </p:nvSpPr>
        <p:spPr>
          <a:xfrm>
            <a:off x="848017" y="3143710"/>
            <a:ext cx="2453276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1600" b="1" dirty="0">
                <a:ea typeface="+mn-lt"/>
                <a:cs typeface="+mn-lt"/>
              </a:rPr>
              <a:t>&lt;</a:t>
            </a:r>
            <a:r>
              <a:rPr lang="ko-KR" altLang="en-US" sz="1600" b="1" dirty="0">
                <a:ea typeface="+mn-lt"/>
                <a:cs typeface="+mn-lt"/>
              </a:rPr>
              <a:t> </a:t>
            </a:r>
            <a:r>
              <a:rPr lang="ko-KR" altLang="en-US" sz="1600" b="1" dirty="0" err="1">
                <a:ea typeface="+mn-lt"/>
                <a:cs typeface="+mn-lt"/>
              </a:rPr>
              <a:t>개체명</a:t>
            </a:r>
            <a:r>
              <a:rPr lang="ko-KR" altLang="en-US" sz="1600" b="1" dirty="0">
                <a:ea typeface="+mn-lt"/>
                <a:cs typeface="+mn-lt"/>
              </a:rPr>
              <a:t> 인식 </a:t>
            </a:r>
            <a:r>
              <a:rPr lang="en-US" altLang="ko-KR" sz="1600" b="1" dirty="0">
                <a:ea typeface="+mn-lt"/>
                <a:cs typeface="+mn-lt"/>
              </a:rPr>
              <a:t>(BERT)</a:t>
            </a:r>
            <a:r>
              <a:rPr lang="ko-KR" altLang="en-US" sz="1600" b="1" dirty="0">
                <a:ea typeface="+mn-lt"/>
                <a:cs typeface="+mn-lt"/>
              </a:rPr>
              <a:t> </a:t>
            </a:r>
            <a:r>
              <a:rPr lang="en-US" altLang="ko-KR" sz="1600" b="1" dirty="0">
                <a:ea typeface="+mn-lt"/>
                <a:cs typeface="+mn-lt"/>
              </a:rPr>
              <a:t>&gt;</a:t>
            </a:r>
            <a:endParaRPr lang="en-US" dirty="0"/>
          </a:p>
          <a:p>
            <a:pPr algn="just"/>
            <a:endParaRPr lang="en-US" altLang="ko-KR" sz="1200" dirty="0">
              <a:cs typeface="Arial"/>
            </a:endParaRPr>
          </a:p>
        </p:txBody>
      </p:sp>
      <p:pic>
        <p:nvPicPr>
          <p:cNvPr id="9" name="그림 8" descr="테이블이(가) 표시된 사진&#10;&#10;자동 생성된 설명">
            <a:extLst>
              <a:ext uri="{FF2B5EF4-FFF2-40B4-BE49-F238E27FC236}">
                <a16:creationId xmlns:a16="http://schemas.microsoft.com/office/drawing/2014/main" id="{5CB57609-7028-BCD8-A0A0-44C2FE66D1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3136" y="1149086"/>
            <a:ext cx="3509264" cy="197434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AC99389-0E78-1477-3DF2-F3BC89121921}"/>
              </a:ext>
            </a:extLst>
          </p:cNvPr>
          <p:cNvSpPr txBox="1"/>
          <p:nvPr/>
        </p:nvSpPr>
        <p:spPr>
          <a:xfrm>
            <a:off x="8577120" y="1055309"/>
            <a:ext cx="2453276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1600" b="1" dirty="0">
                <a:ea typeface="+mn-lt"/>
                <a:cs typeface="+mn-lt"/>
              </a:rPr>
              <a:t>&lt;</a:t>
            </a:r>
            <a:r>
              <a:rPr lang="ko-KR" altLang="en-US" sz="1600" b="1" dirty="0">
                <a:ea typeface="+mn-lt"/>
                <a:cs typeface="+mn-lt"/>
              </a:rPr>
              <a:t> 자연어 추론 </a:t>
            </a:r>
            <a:r>
              <a:rPr lang="en-US" altLang="ko-KR" sz="1600" b="1" dirty="0">
                <a:ea typeface="+mn-lt"/>
                <a:cs typeface="+mn-lt"/>
              </a:rPr>
              <a:t>(BERT)</a:t>
            </a:r>
            <a:r>
              <a:rPr lang="ko-KR" altLang="en-US" sz="1600" b="1" dirty="0">
                <a:ea typeface="+mn-lt"/>
                <a:cs typeface="+mn-lt"/>
              </a:rPr>
              <a:t> </a:t>
            </a:r>
            <a:r>
              <a:rPr lang="en-US" altLang="ko-KR" sz="1600" b="1" dirty="0">
                <a:ea typeface="+mn-lt"/>
                <a:cs typeface="+mn-lt"/>
              </a:rPr>
              <a:t>&gt;</a:t>
            </a:r>
            <a:endParaRPr lang="en-US" dirty="0"/>
          </a:p>
          <a:p>
            <a:pPr algn="just"/>
            <a:endParaRPr lang="en-US" altLang="ko-KR" sz="1200" dirty="0">
              <a:cs typeface="Arial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C63C60BD-0EF8-27A8-066D-E7D31C74CB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3492424"/>
            <a:ext cx="3557282" cy="185026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B27063C-E2AC-F341-D407-95CCBC3459D4}"/>
              </a:ext>
            </a:extLst>
          </p:cNvPr>
          <p:cNvSpPr txBox="1"/>
          <p:nvPr/>
        </p:nvSpPr>
        <p:spPr>
          <a:xfrm>
            <a:off x="848017" y="1048153"/>
            <a:ext cx="2453276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1600" b="1" dirty="0">
                <a:ea typeface="+mn-lt"/>
                <a:cs typeface="+mn-lt"/>
              </a:rPr>
              <a:t>&lt;</a:t>
            </a:r>
            <a:r>
              <a:rPr lang="ko-KR" altLang="en-US" sz="1600" b="1" dirty="0">
                <a:ea typeface="+mn-lt"/>
                <a:cs typeface="+mn-lt"/>
              </a:rPr>
              <a:t> 문서 분류 </a:t>
            </a:r>
            <a:r>
              <a:rPr lang="en-US" altLang="ko-KR" sz="1600" b="1" dirty="0">
                <a:ea typeface="+mn-lt"/>
                <a:cs typeface="+mn-lt"/>
              </a:rPr>
              <a:t>(BERT)</a:t>
            </a:r>
            <a:r>
              <a:rPr lang="ko-KR" altLang="en-US" sz="1600" b="1" dirty="0">
                <a:ea typeface="+mn-lt"/>
                <a:cs typeface="+mn-lt"/>
              </a:rPr>
              <a:t> </a:t>
            </a:r>
            <a:r>
              <a:rPr lang="en-US" altLang="ko-KR" sz="1600" b="1" dirty="0">
                <a:ea typeface="+mn-lt"/>
                <a:cs typeface="+mn-lt"/>
              </a:rPr>
              <a:t>&gt;</a:t>
            </a:r>
            <a:endParaRPr lang="en-US" dirty="0"/>
          </a:p>
          <a:p>
            <a:pPr algn="just"/>
            <a:endParaRPr lang="en-US" altLang="ko-KR" sz="1200" dirty="0">
              <a:cs typeface="Arial"/>
            </a:endParaRPr>
          </a:p>
        </p:txBody>
      </p:sp>
      <p:pic>
        <p:nvPicPr>
          <p:cNvPr id="20" name="그림 19" descr="테이블이(가) 표시된 사진&#10;&#10;자동 생성된 설명">
            <a:extLst>
              <a:ext uri="{FF2B5EF4-FFF2-40B4-BE49-F238E27FC236}">
                <a16:creationId xmlns:a16="http://schemas.microsoft.com/office/drawing/2014/main" id="{0DCFD13E-C571-BBAE-1E52-DB211219AD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5117" y="3492424"/>
            <a:ext cx="3557283" cy="166905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20AB1849-55EC-5269-1B79-C40FD25B7AB0}"/>
              </a:ext>
            </a:extLst>
          </p:cNvPr>
          <p:cNvSpPr txBox="1"/>
          <p:nvPr/>
        </p:nvSpPr>
        <p:spPr>
          <a:xfrm>
            <a:off x="8577120" y="3090828"/>
            <a:ext cx="2453276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1600" b="1" dirty="0">
                <a:ea typeface="+mn-lt"/>
                <a:cs typeface="+mn-lt"/>
              </a:rPr>
              <a:t>&lt;</a:t>
            </a:r>
            <a:r>
              <a:rPr lang="ko-KR" altLang="en-US" sz="1600" b="1" dirty="0">
                <a:ea typeface="+mn-lt"/>
                <a:cs typeface="+mn-lt"/>
              </a:rPr>
              <a:t> 질의 응답 </a:t>
            </a:r>
            <a:r>
              <a:rPr lang="en-US" altLang="ko-KR" sz="1600" b="1" dirty="0">
                <a:ea typeface="+mn-lt"/>
                <a:cs typeface="+mn-lt"/>
              </a:rPr>
              <a:t>(BERT)</a:t>
            </a:r>
            <a:r>
              <a:rPr lang="ko-KR" altLang="en-US" sz="1600" b="1" dirty="0">
                <a:ea typeface="+mn-lt"/>
                <a:cs typeface="+mn-lt"/>
              </a:rPr>
              <a:t> </a:t>
            </a:r>
            <a:r>
              <a:rPr lang="en-US" altLang="ko-KR" sz="1600" b="1" dirty="0">
                <a:ea typeface="+mn-lt"/>
                <a:cs typeface="+mn-lt"/>
              </a:rPr>
              <a:t>&gt;</a:t>
            </a:r>
            <a:endParaRPr lang="en-US" dirty="0"/>
          </a:p>
          <a:p>
            <a:pPr algn="just"/>
            <a:endParaRPr lang="en-US" altLang="ko-KR" sz="1200" dirty="0">
              <a:cs typeface="Arial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E6ADEF92-67C0-8120-0533-758874756B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1641" y="1962150"/>
            <a:ext cx="3067050" cy="29337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00A87F65-0287-B34A-E880-B1673B4FB75B}"/>
              </a:ext>
            </a:extLst>
          </p:cNvPr>
          <p:cNvSpPr txBox="1"/>
          <p:nvPr/>
        </p:nvSpPr>
        <p:spPr>
          <a:xfrm>
            <a:off x="4748528" y="1604588"/>
            <a:ext cx="2453276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1600" b="1" dirty="0">
                <a:ea typeface="+mn-lt"/>
                <a:cs typeface="+mn-lt"/>
              </a:rPr>
              <a:t>&lt;</a:t>
            </a:r>
            <a:r>
              <a:rPr lang="ko-KR" altLang="en-US" sz="1600" b="1" dirty="0">
                <a:ea typeface="+mn-lt"/>
                <a:cs typeface="+mn-lt"/>
              </a:rPr>
              <a:t> 문장 생성 </a:t>
            </a:r>
            <a:r>
              <a:rPr lang="en-US" altLang="ko-KR" sz="1600" b="1" dirty="0">
                <a:ea typeface="+mn-lt"/>
                <a:cs typeface="+mn-lt"/>
              </a:rPr>
              <a:t>(GPT)</a:t>
            </a:r>
            <a:r>
              <a:rPr lang="ko-KR" altLang="en-US" sz="1600" b="1" dirty="0">
                <a:ea typeface="+mn-lt"/>
                <a:cs typeface="+mn-lt"/>
              </a:rPr>
              <a:t> </a:t>
            </a:r>
            <a:r>
              <a:rPr lang="en-US" altLang="ko-KR" sz="1600" b="1" dirty="0">
                <a:ea typeface="+mn-lt"/>
                <a:cs typeface="+mn-lt"/>
              </a:rPr>
              <a:t>&gt;</a:t>
            </a:r>
            <a:endParaRPr lang="en-US" dirty="0"/>
          </a:p>
          <a:p>
            <a:pPr algn="just"/>
            <a:endParaRPr lang="en-US" altLang="ko-KR" sz="1200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001249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A1C23190-B46E-4AB7-8E27-9977435F78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D33F567D-3CE0-4BE8-8234-E0056CD76665}"/>
              </a:ext>
            </a:extLst>
          </p:cNvPr>
          <p:cNvGrpSpPr/>
          <p:nvPr/>
        </p:nvGrpSpPr>
        <p:grpSpPr>
          <a:xfrm>
            <a:off x="426720" y="3465512"/>
            <a:ext cx="5669280" cy="3001327"/>
            <a:chOff x="426720" y="3465512"/>
            <a:chExt cx="5669280" cy="3001327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7361A73A-42AB-46FF-BC14-6DA74140CD91}"/>
                </a:ext>
              </a:extLst>
            </p:cNvPr>
            <p:cNvSpPr/>
            <p:nvPr/>
          </p:nvSpPr>
          <p:spPr>
            <a:xfrm>
              <a:off x="426720" y="3465512"/>
              <a:ext cx="5669280" cy="3001327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1C1D386F-7E68-4857-BC61-B03FD78A28EE}"/>
                </a:ext>
              </a:extLst>
            </p:cNvPr>
            <p:cNvGrpSpPr/>
            <p:nvPr/>
          </p:nvGrpSpPr>
          <p:grpSpPr>
            <a:xfrm>
              <a:off x="657911" y="3708260"/>
              <a:ext cx="4007099" cy="1673413"/>
              <a:chOff x="2700072" y="2021840"/>
              <a:chExt cx="5456358" cy="2278643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270789B-7660-486B-8AC0-07D2A217057B}"/>
                  </a:ext>
                </a:extLst>
              </p:cNvPr>
              <p:cNvSpPr txBox="1"/>
              <p:nvPr/>
            </p:nvSpPr>
            <p:spPr>
              <a:xfrm>
                <a:off x="2700072" y="2021840"/>
                <a:ext cx="1746649" cy="71245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 rtlCol="0" anchor="t">
                <a:spAutoFit/>
              </a:bodyPr>
              <a:lstStyle/>
              <a:p>
                <a:r>
                  <a:rPr lang="en-US" altLang="ko-KR" sz="2800" b="1" dirty="0">
                    <a:solidFill>
                      <a:schemeClr val="bg1"/>
                    </a:solidFill>
                  </a:rPr>
                  <a:t>Part 2 </a:t>
                </a:r>
                <a:endParaRPr lang="ko-KR" altLang="en-US" sz="2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FDD23EF-9178-4DE6-AE51-40664BDCBCFD}"/>
                  </a:ext>
                </a:extLst>
              </p:cNvPr>
              <p:cNvSpPr txBox="1"/>
              <p:nvPr/>
            </p:nvSpPr>
            <p:spPr>
              <a:xfrm>
                <a:off x="4333796" y="3168936"/>
                <a:ext cx="3822634" cy="1131547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 rtlCol="0" anchor="t">
                <a:spAutoFit/>
              </a:bodyPr>
              <a:lstStyle/>
              <a:p>
                <a:pPr algn="ctr"/>
                <a:r>
                  <a:rPr lang="en-US" altLang="ko-KR" sz="4800" b="1" dirty="0">
                    <a:solidFill>
                      <a:schemeClr val="bg1"/>
                    </a:solidFill>
                    <a:cs typeface="Arial"/>
                  </a:rPr>
                  <a:t>NLP </a:t>
                </a:r>
                <a:r>
                  <a:rPr lang="ko-KR" altLang="en-US" sz="4800" b="1" dirty="0">
                    <a:solidFill>
                      <a:schemeClr val="bg1"/>
                    </a:solidFill>
                    <a:cs typeface="Arial"/>
                  </a:rPr>
                  <a:t>기법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553474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16745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2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54452"/>
            <a:ext cx="7433913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3600" b="1" dirty="0">
                <a:latin typeface="Arial"/>
                <a:ea typeface="+mn-lt"/>
                <a:cs typeface="Arial"/>
              </a:rPr>
              <a:t>Word-Embedding</a:t>
            </a:r>
            <a:endParaRPr lang="ko-KR" altLang="en-US" sz="3600" b="1" dirty="0">
              <a:ea typeface="+mn-lt"/>
              <a:cs typeface="+mn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B82B02-E76E-3983-FBCD-43143900178D}"/>
              </a:ext>
            </a:extLst>
          </p:cNvPr>
          <p:cNvSpPr txBox="1"/>
          <p:nvPr/>
        </p:nvSpPr>
        <p:spPr>
          <a:xfrm>
            <a:off x="1243464" y="4629627"/>
            <a:ext cx="9705071" cy="227754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endParaRPr lang="en-US" altLang="ko-KR" sz="1600" b="1" dirty="0">
              <a:ea typeface="+mn-lt"/>
              <a:cs typeface="+mn-lt"/>
            </a:endParaRPr>
          </a:p>
          <a:p>
            <a:pPr algn="ctr"/>
            <a:r>
              <a:rPr lang="en-US" altLang="ko-KR" sz="1600" b="1" dirty="0">
                <a:ea typeface="+mn-lt"/>
                <a:cs typeface="+mn-lt"/>
              </a:rPr>
              <a:t>Word</a:t>
            </a:r>
            <a:r>
              <a:rPr lang="ko-KR" altLang="en-US" sz="1600" b="1" dirty="0">
                <a:ea typeface="+mn-lt"/>
                <a:cs typeface="+mn-lt"/>
              </a:rPr>
              <a:t>를 </a:t>
            </a:r>
            <a:r>
              <a:rPr lang="en-US" altLang="ko-KR" sz="1600" b="1" dirty="0" err="1">
                <a:ea typeface="+mn-lt"/>
                <a:cs typeface="+mn-lt"/>
              </a:rPr>
              <a:t>Dence</a:t>
            </a:r>
            <a:r>
              <a:rPr lang="en-US" altLang="ko-KR" sz="1600" b="1" dirty="0">
                <a:ea typeface="+mn-lt"/>
                <a:cs typeface="+mn-lt"/>
              </a:rPr>
              <a:t> Vector</a:t>
            </a:r>
            <a:r>
              <a:rPr lang="ko-KR" altLang="en-US" sz="1600" b="1" dirty="0">
                <a:ea typeface="+mn-lt"/>
                <a:cs typeface="+mn-lt"/>
              </a:rPr>
              <a:t>로 표현하는 방법</a:t>
            </a:r>
            <a:r>
              <a:rPr lang="en-US" altLang="ko-KR" sz="1600" b="1" dirty="0">
                <a:ea typeface="+mn-lt"/>
                <a:cs typeface="+mn-lt"/>
              </a:rPr>
              <a:t>(</a:t>
            </a:r>
            <a:r>
              <a:rPr lang="ko-KR" altLang="en-US" sz="1600" b="1" dirty="0">
                <a:ea typeface="+mn-lt"/>
                <a:cs typeface="+mn-lt"/>
              </a:rPr>
              <a:t>주변 단어</a:t>
            </a:r>
            <a:r>
              <a:rPr lang="en-US" altLang="ko-KR" sz="1600" b="1" dirty="0">
                <a:ea typeface="+mn-lt"/>
                <a:cs typeface="+mn-lt"/>
              </a:rPr>
              <a:t>)</a:t>
            </a:r>
          </a:p>
          <a:p>
            <a:pPr algn="ctr"/>
            <a:endParaRPr lang="en-US" altLang="ko-KR" sz="1600" b="1" dirty="0">
              <a:ea typeface="+mn-lt"/>
              <a:cs typeface="+mn-lt"/>
            </a:endParaRPr>
          </a:p>
          <a:p>
            <a:pPr algn="ctr"/>
            <a:r>
              <a:rPr lang="en-US" altLang="ko-KR" sz="1600" b="1" dirty="0">
                <a:ea typeface="+mn-lt"/>
                <a:cs typeface="+mn-lt"/>
              </a:rPr>
              <a:t>Word2Vec</a:t>
            </a:r>
            <a:r>
              <a:rPr lang="ko-KR" altLang="en-US" sz="1600" b="1" dirty="0">
                <a:ea typeface="+mn-lt"/>
                <a:cs typeface="+mn-lt"/>
              </a:rPr>
              <a:t>에서 사용</a:t>
            </a:r>
            <a:endParaRPr lang="en-US" altLang="ko-KR" sz="1600" b="1" dirty="0">
              <a:ea typeface="+mn-lt"/>
              <a:cs typeface="+mn-lt"/>
            </a:endParaRPr>
          </a:p>
          <a:p>
            <a:pPr algn="ctr"/>
            <a:endParaRPr lang="en-US" altLang="ko-KR" sz="1600" b="1" dirty="0">
              <a:ea typeface="+mn-lt"/>
              <a:cs typeface="+mn-lt"/>
            </a:endParaRPr>
          </a:p>
          <a:p>
            <a:pPr algn="ctr"/>
            <a:r>
              <a:rPr lang="ko-KR" altLang="en-US" sz="1600" b="1" dirty="0">
                <a:ea typeface="+mn-lt"/>
                <a:cs typeface="+mn-lt"/>
              </a:rPr>
              <a:t>유사도 검사 시 사용</a:t>
            </a:r>
            <a:endParaRPr lang="en-US" altLang="ko-KR" sz="1600" b="1" dirty="0">
              <a:ea typeface="+mn-lt"/>
              <a:cs typeface="+mn-lt"/>
            </a:endParaRPr>
          </a:p>
          <a:p>
            <a:pPr algn="ctr"/>
            <a:endParaRPr lang="en-US" altLang="ko-KR" sz="1600" b="1" dirty="0">
              <a:ea typeface="+mn-lt"/>
              <a:cs typeface="+mn-lt"/>
            </a:endParaRPr>
          </a:p>
          <a:p>
            <a:pPr algn="ctr"/>
            <a:endParaRPr lang="en-US" dirty="0"/>
          </a:p>
          <a:p>
            <a:pPr algn="just"/>
            <a:endParaRPr lang="en-US" altLang="ko-KR" sz="1200" dirty="0">
              <a:cs typeface="Arial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7DAD0D0C-402B-9F1D-A791-E187164058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740" y="1219858"/>
            <a:ext cx="11073909" cy="3272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7356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16745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2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54452"/>
            <a:ext cx="7433913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3600" b="1" dirty="0">
                <a:ea typeface="+mn-lt"/>
                <a:cs typeface="+mn-lt"/>
              </a:rPr>
              <a:t>One-Hot-Encoding</a:t>
            </a:r>
            <a:endParaRPr lang="ko-KR" altLang="en-US" sz="3600" b="1" dirty="0">
              <a:ea typeface="+mn-lt"/>
              <a:cs typeface="+mn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B82B02-E76E-3983-FBCD-43143900178D}"/>
              </a:ext>
            </a:extLst>
          </p:cNvPr>
          <p:cNvSpPr txBox="1"/>
          <p:nvPr/>
        </p:nvSpPr>
        <p:spPr>
          <a:xfrm>
            <a:off x="1243464" y="4994295"/>
            <a:ext cx="9705071" cy="107721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endParaRPr lang="en-US" altLang="ko-KR" sz="1600" b="1" dirty="0">
              <a:ea typeface="+mn-lt"/>
              <a:cs typeface="+mn-lt"/>
            </a:endParaRPr>
          </a:p>
          <a:p>
            <a:pPr algn="ctr"/>
            <a:r>
              <a:rPr lang="ko-KR" altLang="en-US" sz="1600" b="1" dirty="0">
                <a:ea typeface="+mn-lt"/>
                <a:cs typeface="+mn-lt"/>
              </a:rPr>
              <a:t>표현하고 싶은 단어의 인덱스에 </a:t>
            </a:r>
            <a:r>
              <a:rPr lang="en-US" altLang="ko-KR" sz="1600" b="1" dirty="0">
                <a:ea typeface="+mn-lt"/>
                <a:cs typeface="+mn-lt"/>
              </a:rPr>
              <a:t>1</a:t>
            </a:r>
            <a:r>
              <a:rPr lang="ko-KR" altLang="en-US" sz="1600" b="1" dirty="0">
                <a:ea typeface="+mn-lt"/>
                <a:cs typeface="+mn-lt"/>
              </a:rPr>
              <a:t>의 값을 부여하고 그 외 인덱스에 </a:t>
            </a:r>
            <a:r>
              <a:rPr lang="en-US" altLang="ko-KR" sz="1600" b="1" dirty="0">
                <a:ea typeface="+mn-lt"/>
                <a:cs typeface="+mn-lt"/>
              </a:rPr>
              <a:t>0</a:t>
            </a:r>
            <a:r>
              <a:rPr lang="ko-KR" altLang="en-US" sz="1600" b="1" dirty="0">
                <a:ea typeface="+mn-lt"/>
                <a:cs typeface="+mn-lt"/>
              </a:rPr>
              <a:t>을 부여하는 방식</a:t>
            </a:r>
            <a:endParaRPr lang="en-US" altLang="ko-KR" sz="1600" b="1" dirty="0">
              <a:ea typeface="+mn-lt"/>
              <a:cs typeface="+mn-lt"/>
            </a:endParaRPr>
          </a:p>
          <a:p>
            <a:pPr algn="ctr"/>
            <a:endParaRPr lang="en-US" altLang="ko-KR" sz="1600" b="1" dirty="0">
              <a:ea typeface="+mn-lt"/>
              <a:cs typeface="+mn-lt"/>
            </a:endParaRPr>
          </a:p>
          <a:p>
            <a:pPr algn="ctr"/>
            <a:r>
              <a:rPr lang="ko-KR" altLang="en-US" sz="1600" b="1" dirty="0">
                <a:ea typeface="+mn-lt"/>
                <a:cs typeface="+mn-lt"/>
              </a:rPr>
              <a:t>부여된 벡터들을 </a:t>
            </a:r>
            <a:r>
              <a:rPr lang="en-US" altLang="ko-KR" sz="1600" b="1" dirty="0">
                <a:ea typeface="+mn-lt"/>
                <a:cs typeface="+mn-lt"/>
              </a:rPr>
              <a:t>one-hot-vector</a:t>
            </a:r>
            <a:r>
              <a:rPr lang="ko-KR" altLang="en-US" sz="1600" b="1" dirty="0">
                <a:ea typeface="+mn-lt"/>
                <a:cs typeface="+mn-lt"/>
              </a:rPr>
              <a:t>라 한다</a:t>
            </a:r>
            <a:r>
              <a:rPr lang="en-US" altLang="ko-KR" sz="1600" b="1" dirty="0">
                <a:ea typeface="+mn-lt"/>
                <a:cs typeface="+mn-lt"/>
              </a:rPr>
              <a:t>.</a:t>
            </a:r>
            <a:endParaRPr lang="en-US" altLang="ko-KR" sz="1200" dirty="0">
              <a:cs typeface="Arial"/>
            </a:endParaRPr>
          </a:p>
        </p:txBody>
      </p:sp>
      <p:pic>
        <p:nvPicPr>
          <p:cNvPr id="3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CA6684E1-8FD3-C114-E51E-9995D93B77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375" y="1032708"/>
            <a:ext cx="6114535" cy="352901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CDAA494-E1F6-75D7-E67D-935D5B2E79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6150" y="1053620"/>
            <a:ext cx="3848100" cy="3571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863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16745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2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54452"/>
            <a:ext cx="7433913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3600" b="1" dirty="0">
                <a:latin typeface="Arial"/>
                <a:ea typeface="+mn-lt"/>
                <a:cs typeface="Arial"/>
              </a:rPr>
              <a:t>Word2Vec</a:t>
            </a:r>
            <a:endParaRPr lang="ko-KR" altLang="en-US" sz="3600" b="1" dirty="0">
              <a:ea typeface="+mn-lt"/>
              <a:cs typeface="+mn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B82B02-E76E-3983-FBCD-43143900178D}"/>
              </a:ext>
            </a:extLst>
          </p:cNvPr>
          <p:cNvSpPr txBox="1"/>
          <p:nvPr/>
        </p:nvSpPr>
        <p:spPr>
          <a:xfrm>
            <a:off x="3918255" y="4328921"/>
            <a:ext cx="9705071" cy="276998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endParaRPr lang="en-US" altLang="ko-KR" sz="1600" b="1" dirty="0">
              <a:ea typeface="+mn-lt"/>
              <a:cs typeface="+mn-lt"/>
            </a:endParaRPr>
          </a:p>
          <a:p>
            <a:pPr algn="ctr"/>
            <a:r>
              <a:rPr lang="ko-KR" altLang="en-US" sz="1600" b="1" dirty="0">
                <a:ea typeface="+mn-lt"/>
                <a:cs typeface="+mn-lt"/>
              </a:rPr>
              <a:t>통계 기반 기법으로 단어 빈도수를 기반하여 벡터로 표현</a:t>
            </a:r>
            <a:endParaRPr lang="en-US" altLang="ko-KR" sz="1600" b="1" dirty="0">
              <a:ea typeface="+mn-lt"/>
              <a:cs typeface="+mn-lt"/>
            </a:endParaRPr>
          </a:p>
          <a:p>
            <a:pPr algn="ctr"/>
            <a:endParaRPr lang="en-US" altLang="ko-KR" sz="1600" b="1" dirty="0">
              <a:ea typeface="+mn-lt"/>
              <a:cs typeface="+mn-lt"/>
            </a:endParaRPr>
          </a:p>
          <a:p>
            <a:pPr algn="ctr"/>
            <a:r>
              <a:rPr lang="en-US" altLang="ko-KR" sz="1600" b="1" dirty="0">
                <a:ea typeface="+mn-lt"/>
                <a:cs typeface="+mn-lt"/>
              </a:rPr>
              <a:t>NNLM(Neural Net Language Model) </a:t>
            </a:r>
            <a:r>
              <a:rPr lang="ko-KR" altLang="en-US" sz="1600" b="1" dirty="0">
                <a:ea typeface="+mn-lt"/>
                <a:cs typeface="+mn-lt"/>
              </a:rPr>
              <a:t>기반</a:t>
            </a:r>
            <a:endParaRPr lang="en-US" altLang="ko-KR" sz="1600" b="1" dirty="0">
              <a:ea typeface="+mn-lt"/>
              <a:cs typeface="+mn-lt"/>
            </a:endParaRPr>
          </a:p>
          <a:p>
            <a:pPr algn="ctr"/>
            <a:r>
              <a:rPr lang="ko-KR" altLang="en-US" sz="1600" b="1" dirty="0">
                <a:ea typeface="+mn-lt"/>
                <a:cs typeface="+mn-lt"/>
              </a:rPr>
              <a:t> 대량의 문서를 벡터공간에 </a:t>
            </a:r>
            <a:endParaRPr lang="en-US" altLang="ko-KR" sz="1600" b="1" dirty="0">
              <a:ea typeface="+mn-lt"/>
              <a:cs typeface="+mn-lt"/>
            </a:endParaRPr>
          </a:p>
          <a:p>
            <a:pPr algn="ctr"/>
            <a:r>
              <a:rPr lang="ko-KR" altLang="en-US" sz="1600" b="1" dirty="0">
                <a:ea typeface="+mn-lt"/>
                <a:cs typeface="+mn-lt"/>
              </a:rPr>
              <a:t>고수준의 의미를 가진 벡터를 가지도록 하는 모델</a:t>
            </a:r>
            <a:endParaRPr lang="en-US" altLang="ko-KR" sz="1600" b="1" dirty="0">
              <a:ea typeface="+mn-lt"/>
              <a:cs typeface="+mn-lt"/>
            </a:endParaRPr>
          </a:p>
          <a:p>
            <a:pPr algn="ctr"/>
            <a:endParaRPr lang="en-US" altLang="ko-KR" sz="1600" b="1" dirty="0">
              <a:ea typeface="+mn-lt"/>
              <a:cs typeface="+mn-lt"/>
            </a:endParaRPr>
          </a:p>
          <a:p>
            <a:pPr algn="ctr"/>
            <a:r>
              <a:rPr lang="en-US" altLang="ko-KR" sz="1600" b="1" dirty="0">
                <a:ea typeface="+mn-lt"/>
                <a:cs typeface="+mn-lt"/>
              </a:rPr>
              <a:t>CBOW </a:t>
            </a:r>
            <a:r>
              <a:rPr lang="ko-KR" altLang="en-US" sz="1600" b="1" dirty="0">
                <a:ea typeface="+mn-lt"/>
                <a:cs typeface="+mn-lt"/>
              </a:rPr>
              <a:t>방식</a:t>
            </a:r>
            <a:r>
              <a:rPr lang="en-US" altLang="ko-KR" sz="1600" b="1" dirty="0">
                <a:ea typeface="+mn-lt"/>
                <a:cs typeface="+mn-lt"/>
              </a:rPr>
              <a:t>, Skip-gram </a:t>
            </a:r>
            <a:r>
              <a:rPr lang="ko-KR" altLang="en-US" sz="1600" b="1" dirty="0">
                <a:ea typeface="+mn-lt"/>
                <a:cs typeface="+mn-lt"/>
              </a:rPr>
              <a:t>방식이 있다</a:t>
            </a:r>
            <a:r>
              <a:rPr lang="en-US" altLang="ko-KR" sz="1600" b="1" dirty="0">
                <a:ea typeface="+mn-lt"/>
                <a:cs typeface="+mn-lt"/>
              </a:rPr>
              <a:t>.</a:t>
            </a:r>
          </a:p>
          <a:p>
            <a:pPr algn="ctr"/>
            <a:endParaRPr lang="en-US" altLang="ko-KR" sz="1600" b="1" dirty="0">
              <a:ea typeface="+mn-lt"/>
              <a:cs typeface="+mn-lt"/>
            </a:endParaRPr>
          </a:p>
          <a:p>
            <a:pPr algn="ctr"/>
            <a:endParaRPr lang="en-US" dirty="0"/>
          </a:p>
          <a:p>
            <a:pPr algn="just"/>
            <a:endParaRPr lang="en-US" altLang="ko-KR" sz="1200" dirty="0">
              <a:cs typeface="Arial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C4000FC-E869-003D-9CB6-B534B96224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7700" y="1028121"/>
            <a:ext cx="5809092" cy="338089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AE8E358-8CC0-41C7-C0E8-3C753E1EA3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921" y="1144084"/>
            <a:ext cx="5473779" cy="4930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8135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16745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2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54452"/>
            <a:ext cx="7433913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3600" b="1" dirty="0">
                <a:ea typeface="+mn-lt"/>
                <a:cs typeface="+mn-lt"/>
              </a:rPr>
              <a:t>CBOW</a:t>
            </a:r>
            <a:endParaRPr lang="ko-KR" altLang="en-US" sz="3600" b="1" dirty="0">
              <a:ea typeface="+mn-lt"/>
              <a:cs typeface="+mn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B82B02-E76E-3983-FBCD-43143900178D}"/>
              </a:ext>
            </a:extLst>
          </p:cNvPr>
          <p:cNvSpPr txBox="1"/>
          <p:nvPr/>
        </p:nvSpPr>
        <p:spPr>
          <a:xfrm>
            <a:off x="1005839" y="5811560"/>
            <a:ext cx="9705071" cy="104644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1600" b="1" dirty="0">
                <a:ea typeface="+mn-lt"/>
                <a:cs typeface="+mn-lt"/>
              </a:rPr>
              <a:t>주변단어를 기준으로 중심단어를 예측하는 모델</a:t>
            </a:r>
            <a:endParaRPr lang="en-US" altLang="ko-KR" sz="1600" b="1" dirty="0">
              <a:ea typeface="+mn-lt"/>
              <a:cs typeface="+mn-lt"/>
            </a:endParaRPr>
          </a:p>
          <a:p>
            <a:pPr algn="ctr"/>
            <a:endParaRPr lang="en-US" altLang="ko-KR" sz="1600" b="1" dirty="0">
              <a:ea typeface="+mn-lt"/>
              <a:cs typeface="+mn-lt"/>
            </a:endParaRPr>
          </a:p>
          <a:p>
            <a:pPr algn="ctr"/>
            <a:endParaRPr lang="en-US" dirty="0"/>
          </a:p>
          <a:p>
            <a:pPr algn="just"/>
            <a:endParaRPr lang="en-US" altLang="ko-KR" sz="1200" dirty="0">
              <a:cs typeface="Arial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1A3B2B2-2FE0-6B63-4CB6-0AD81D74FF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256" y="2536365"/>
            <a:ext cx="4787900" cy="3266834"/>
          </a:xfrm>
          <a:prstGeom prst="rect">
            <a:avLst/>
          </a:prstGeom>
        </p:spPr>
      </p:pic>
      <p:pic>
        <p:nvPicPr>
          <p:cNvPr id="9" name="그림 8" descr="테이블이(가) 표시된 사진&#10;&#10;자동 생성된 설명">
            <a:extLst>
              <a:ext uri="{FF2B5EF4-FFF2-40B4-BE49-F238E27FC236}">
                <a16:creationId xmlns:a16="http://schemas.microsoft.com/office/drawing/2014/main" id="{440D9A40-22F4-1101-C8BA-6BB19FF283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8375" y="1032708"/>
            <a:ext cx="6266910" cy="450377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691502E-7ED0-B2D4-EB83-DE9A33A719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200" y="947267"/>
            <a:ext cx="4990013" cy="1611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0425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16745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2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54452"/>
            <a:ext cx="7433913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3600" b="1" dirty="0">
                <a:ea typeface="+mn-lt"/>
                <a:cs typeface="+mn-lt"/>
              </a:rPr>
              <a:t>Skip-gram</a:t>
            </a:r>
            <a:endParaRPr lang="ko-KR" altLang="en-US" sz="3600" b="1" dirty="0">
              <a:ea typeface="+mn-lt"/>
              <a:cs typeface="+mn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B82B02-E76E-3983-FBCD-43143900178D}"/>
              </a:ext>
            </a:extLst>
          </p:cNvPr>
          <p:cNvSpPr txBox="1"/>
          <p:nvPr/>
        </p:nvSpPr>
        <p:spPr>
          <a:xfrm>
            <a:off x="1005840" y="5648867"/>
            <a:ext cx="9705071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1600" b="1" dirty="0">
                <a:ea typeface="+mn-lt"/>
                <a:cs typeface="+mn-lt"/>
              </a:rPr>
              <a:t>중심단어를 기준으로 주변단어를 예측하는 모델</a:t>
            </a:r>
            <a:endParaRPr lang="en-US" altLang="ko-KR" sz="1600" b="1" dirty="0">
              <a:ea typeface="+mn-lt"/>
              <a:cs typeface="+mn-lt"/>
            </a:endParaRPr>
          </a:p>
          <a:p>
            <a:pPr algn="ctr"/>
            <a:endParaRPr lang="en-US" altLang="ko-KR" sz="1600" b="1" dirty="0">
              <a:ea typeface="+mn-lt"/>
              <a:cs typeface="+mn-lt"/>
            </a:endParaRPr>
          </a:p>
        </p:txBody>
      </p:sp>
      <p:pic>
        <p:nvPicPr>
          <p:cNvPr id="3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96F01C38-953D-2315-1254-C5FA9E5E35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078696"/>
            <a:ext cx="6013992" cy="399817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9D108D5-DDD7-163B-2E26-1C8968DFD6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200" y="2436236"/>
            <a:ext cx="5040312" cy="292663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F4BFF95-8F31-711C-38A1-51F0FFC8BE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200" y="1202744"/>
            <a:ext cx="4933950" cy="126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9245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16745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2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54452"/>
            <a:ext cx="7433913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3600" b="1" dirty="0" err="1">
                <a:ea typeface="+mn-lt"/>
                <a:cs typeface="+mn-lt"/>
              </a:rPr>
              <a:t>ELMo</a:t>
            </a:r>
            <a:endParaRPr lang="ko-KR" altLang="en-US" sz="3600" b="1" dirty="0">
              <a:ea typeface="+mn-lt"/>
              <a:cs typeface="+mn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B82B02-E76E-3983-FBCD-43143900178D}"/>
              </a:ext>
            </a:extLst>
          </p:cNvPr>
          <p:cNvSpPr txBox="1"/>
          <p:nvPr/>
        </p:nvSpPr>
        <p:spPr>
          <a:xfrm>
            <a:off x="1243464" y="5356480"/>
            <a:ext cx="9705071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1600" b="1" dirty="0">
                <a:ea typeface="+mn-lt"/>
                <a:cs typeface="+mn-lt"/>
              </a:rPr>
              <a:t>Pre-trained Language Model</a:t>
            </a:r>
            <a:r>
              <a:rPr lang="ko-KR" altLang="en-US" sz="1600" b="1" dirty="0">
                <a:ea typeface="+mn-lt"/>
                <a:cs typeface="+mn-lt"/>
              </a:rPr>
              <a:t>이며</a:t>
            </a:r>
            <a:r>
              <a:rPr lang="en-US" altLang="ko-KR" sz="1600" b="1" dirty="0">
                <a:ea typeface="+mn-lt"/>
                <a:cs typeface="+mn-lt"/>
              </a:rPr>
              <a:t>, Word-Embedding </a:t>
            </a:r>
            <a:r>
              <a:rPr lang="ko-KR" altLang="en-US" sz="1600" b="1" dirty="0">
                <a:ea typeface="+mn-lt"/>
                <a:cs typeface="+mn-lt"/>
              </a:rPr>
              <a:t>시 문맥을 고려하여 성능을 극대화</a:t>
            </a:r>
            <a:endParaRPr lang="en-US" altLang="ko-KR" sz="1600" b="1" dirty="0">
              <a:ea typeface="+mn-lt"/>
              <a:cs typeface="+mn-lt"/>
            </a:endParaRPr>
          </a:p>
          <a:p>
            <a:pPr algn="ctr"/>
            <a:endParaRPr lang="en-US" altLang="ko-KR" sz="1600" b="1" dirty="0">
              <a:ea typeface="+mn-lt"/>
              <a:cs typeface="+mn-lt"/>
            </a:endParaRPr>
          </a:p>
          <a:p>
            <a:pPr algn="ctr"/>
            <a:r>
              <a:rPr lang="en-US" altLang="ko-KR" sz="1600" b="1" dirty="0">
                <a:ea typeface="+mn-lt"/>
                <a:cs typeface="+mn-lt"/>
              </a:rPr>
              <a:t>Word2Vec</a:t>
            </a:r>
            <a:r>
              <a:rPr lang="ko-KR" altLang="en-US" sz="1600" b="1" dirty="0">
                <a:ea typeface="+mn-lt"/>
                <a:cs typeface="+mn-lt"/>
              </a:rPr>
              <a:t>이 단어 </a:t>
            </a:r>
            <a:r>
              <a:rPr lang="ko-KR" altLang="en-US" sz="1600" b="1" dirty="0" err="1">
                <a:ea typeface="+mn-lt"/>
                <a:cs typeface="+mn-lt"/>
              </a:rPr>
              <a:t>중심이였다면</a:t>
            </a:r>
            <a:r>
              <a:rPr lang="en-US" altLang="ko-KR" sz="1600" b="1" dirty="0">
                <a:ea typeface="+mn-lt"/>
                <a:cs typeface="+mn-lt"/>
              </a:rPr>
              <a:t>, </a:t>
            </a:r>
            <a:r>
              <a:rPr lang="en-US" altLang="ko-KR" sz="1600" b="1" dirty="0" err="1">
                <a:ea typeface="+mn-lt"/>
                <a:cs typeface="+mn-lt"/>
              </a:rPr>
              <a:t>ELMo</a:t>
            </a:r>
            <a:r>
              <a:rPr lang="ko-KR" altLang="en-US" sz="1600" b="1" dirty="0">
                <a:ea typeface="+mn-lt"/>
                <a:cs typeface="+mn-lt"/>
              </a:rPr>
              <a:t>는 문맥 즉</a:t>
            </a:r>
            <a:r>
              <a:rPr lang="en-US" altLang="ko-KR" sz="1600" b="1" dirty="0">
                <a:ea typeface="+mn-lt"/>
                <a:cs typeface="+mn-lt"/>
              </a:rPr>
              <a:t>, </a:t>
            </a:r>
            <a:r>
              <a:rPr lang="ko-KR" altLang="en-US" sz="1600" b="1" dirty="0">
                <a:ea typeface="+mn-lt"/>
                <a:cs typeface="+mn-lt"/>
              </a:rPr>
              <a:t>문장을 고려한다</a:t>
            </a:r>
            <a:r>
              <a:rPr lang="en-US" altLang="ko-KR" sz="1600" b="1" dirty="0">
                <a:ea typeface="+mn-lt"/>
                <a:cs typeface="+mn-lt"/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A1B38D3-26CF-BF19-B705-49AAF6F8F2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50" y="1219858"/>
            <a:ext cx="6481870" cy="371754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744084A-4B52-927A-A1B2-0D6F7B7EA2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1900" y="1156357"/>
            <a:ext cx="3708400" cy="3876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1313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16745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2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39" y="154452"/>
            <a:ext cx="832866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3600" b="1" dirty="0">
                <a:ea typeface="+mn-lt"/>
                <a:cs typeface="+mn-lt"/>
              </a:rPr>
              <a:t>PLM</a:t>
            </a:r>
            <a:r>
              <a:rPr lang="ko-KR" altLang="en-US" sz="3600" b="1" dirty="0">
                <a:ea typeface="+mn-lt"/>
                <a:cs typeface="+mn-lt"/>
              </a:rPr>
              <a:t>과 </a:t>
            </a:r>
            <a:r>
              <a:rPr lang="en-US" altLang="ko-KR" sz="3600" b="1" dirty="0">
                <a:ea typeface="+mn-lt"/>
                <a:cs typeface="+mn-lt"/>
              </a:rPr>
              <a:t>Word2Vec,ELMo</a:t>
            </a:r>
            <a:r>
              <a:rPr lang="ko-KR" altLang="en-US" sz="3600" b="1" dirty="0">
                <a:ea typeface="+mn-lt"/>
                <a:cs typeface="+mn-lt"/>
              </a:rPr>
              <a:t>의 차이점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B82B02-E76E-3983-FBCD-43143900178D}"/>
              </a:ext>
            </a:extLst>
          </p:cNvPr>
          <p:cNvSpPr txBox="1"/>
          <p:nvPr/>
        </p:nvSpPr>
        <p:spPr>
          <a:xfrm>
            <a:off x="1243464" y="1323944"/>
            <a:ext cx="9705071" cy="477053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457200" indent="-457200" algn="ctr">
              <a:buFont typeface="Arial" panose="020B0604020202020204" pitchFamily="34" charset="0"/>
              <a:buChar char="•"/>
            </a:pPr>
            <a:r>
              <a:rPr lang="en-US" altLang="ko-KR" sz="3200" dirty="0">
                <a:cs typeface="Arial"/>
              </a:rPr>
              <a:t>Word2Vec</a:t>
            </a:r>
            <a:r>
              <a:rPr lang="ko-KR" altLang="en-US" sz="3200" dirty="0">
                <a:cs typeface="Arial"/>
              </a:rPr>
              <a:t>과 </a:t>
            </a:r>
            <a:r>
              <a:rPr lang="en-US" altLang="ko-KR" sz="3200" dirty="0" err="1">
                <a:cs typeface="Arial"/>
              </a:rPr>
              <a:t>ELMo</a:t>
            </a:r>
            <a:r>
              <a:rPr lang="ko-KR" altLang="en-US" sz="3200" dirty="0">
                <a:cs typeface="Arial"/>
              </a:rPr>
              <a:t>의 방식</a:t>
            </a:r>
            <a:endParaRPr lang="en-US" altLang="ko-KR" sz="3200" dirty="0">
              <a:cs typeface="Arial"/>
            </a:endParaRPr>
          </a:p>
          <a:p>
            <a:pPr marL="457200" indent="-457200" algn="ctr">
              <a:buFont typeface="Arial" panose="020B0604020202020204" pitchFamily="34" charset="0"/>
              <a:buChar char="•"/>
            </a:pPr>
            <a:endParaRPr lang="en-US" altLang="ko-KR" sz="3200" dirty="0">
              <a:cs typeface="Arial"/>
            </a:endParaRPr>
          </a:p>
          <a:p>
            <a:pPr marL="457200" indent="-457200" algn="ctr">
              <a:buFontTx/>
              <a:buChar char="-"/>
            </a:pPr>
            <a:r>
              <a:rPr lang="en-US" altLang="ko-KR" sz="3200" dirty="0">
                <a:cs typeface="Arial"/>
              </a:rPr>
              <a:t>Feature</a:t>
            </a:r>
            <a:r>
              <a:rPr lang="ko-KR" altLang="en-US" sz="3200" dirty="0">
                <a:cs typeface="Arial"/>
              </a:rPr>
              <a:t>를 사전 학습하는 방식</a:t>
            </a:r>
            <a:endParaRPr lang="en-US" altLang="ko-KR" sz="3200" dirty="0">
              <a:cs typeface="Arial"/>
            </a:endParaRPr>
          </a:p>
          <a:p>
            <a:pPr algn="ctr"/>
            <a:r>
              <a:rPr lang="en-US" altLang="ko-KR" sz="2400" dirty="0" err="1">
                <a:cs typeface="Arial"/>
              </a:rPr>
              <a:t>Embeding</a:t>
            </a:r>
            <a:r>
              <a:rPr lang="en-US" altLang="ko-KR" sz="2400" dirty="0">
                <a:cs typeface="Arial"/>
              </a:rPr>
              <a:t> Layer</a:t>
            </a:r>
            <a:r>
              <a:rPr lang="ko-KR" altLang="en-US" sz="2400" dirty="0">
                <a:cs typeface="Arial"/>
              </a:rPr>
              <a:t>에 가중치</a:t>
            </a:r>
            <a:r>
              <a:rPr lang="en-US" altLang="ko-KR" sz="2400" dirty="0">
                <a:cs typeface="Arial"/>
              </a:rPr>
              <a:t>(weight)</a:t>
            </a:r>
            <a:r>
              <a:rPr lang="ko-KR" altLang="en-US" sz="2400" dirty="0">
                <a:cs typeface="Arial"/>
              </a:rPr>
              <a:t>만 사전학습</a:t>
            </a:r>
            <a:endParaRPr lang="en-US" altLang="ko-KR" sz="2400" dirty="0">
              <a:cs typeface="Arial"/>
            </a:endParaRPr>
          </a:p>
          <a:p>
            <a:pPr algn="ctr"/>
            <a:r>
              <a:rPr lang="en-US" altLang="ko-KR" sz="2400" dirty="0">
                <a:cs typeface="Arial"/>
              </a:rPr>
              <a:t>(Fine-Tuning</a:t>
            </a:r>
            <a:r>
              <a:rPr lang="ko-KR" altLang="en-US" sz="2400" dirty="0">
                <a:cs typeface="Arial"/>
              </a:rPr>
              <a:t>을 할 수 없다</a:t>
            </a:r>
            <a:r>
              <a:rPr lang="en-US" altLang="ko-KR" sz="2400" dirty="0">
                <a:cs typeface="Arial"/>
              </a:rPr>
              <a:t>.)</a:t>
            </a:r>
          </a:p>
          <a:p>
            <a:pPr algn="ctr"/>
            <a:endParaRPr lang="en-US" altLang="ko-KR" sz="3200" dirty="0">
              <a:cs typeface="Arial"/>
            </a:endParaRPr>
          </a:p>
          <a:p>
            <a:pPr marL="457200" indent="-457200" algn="ctr">
              <a:buFont typeface="Arial" panose="020B0604020202020204" pitchFamily="34" charset="0"/>
              <a:buChar char="•"/>
            </a:pPr>
            <a:r>
              <a:rPr lang="ko-KR" altLang="en-US" sz="3200" dirty="0">
                <a:cs typeface="Arial"/>
              </a:rPr>
              <a:t>추후 </a:t>
            </a:r>
            <a:r>
              <a:rPr lang="en-US" altLang="ko-KR" sz="3200" dirty="0">
                <a:cs typeface="Arial"/>
              </a:rPr>
              <a:t>PLM</a:t>
            </a:r>
            <a:r>
              <a:rPr lang="ko-KR" altLang="en-US" sz="3200" dirty="0">
                <a:cs typeface="Arial"/>
              </a:rPr>
              <a:t>방식</a:t>
            </a:r>
            <a:endParaRPr lang="en-US" altLang="ko-KR" sz="3200" dirty="0">
              <a:cs typeface="Arial"/>
            </a:endParaRPr>
          </a:p>
          <a:p>
            <a:pPr marL="457200" indent="-457200" algn="ctr">
              <a:buFont typeface="Arial" panose="020B0604020202020204" pitchFamily="34" charset="0"/>
              <a:buChar char="•"/>
            </a:pPr>
            <a:endParaRPr lang="en-US" altLang="ko-KR" sz="3200" dirty="0">
              <a:cs typeface="Arial"/>
            </a:endParaRPr>
          </a:p>
          <a:p>
            <a:pPr marL="457200" indent="-457200" algn="ctr">
              <a:buFontTx/>
              <a:buChar char="-"/>
            </a:pPr>
            <a:r>
              <a:rPr lang="en-US" altLang="ko-KR" sz="3200" dirty="0">
                <a:cs typeface="Arial"/>
              </a:rPr>
              <a:t>Model Parameter </a:t>
            </a:r>
            <a:r>
              <a:rPr lang="ko-KR" altLang="en-US" sz="3200" dirty="0">
                <a:cs typeface="Arial"/>
              </a:rPr>
              <a:t>자체를 사전 학습하는 방식</a:t>
            </a:r>
            <a:endParaRPr lang="en-US" altLang="ko-KR" sz="3200" dirty="0">
              <a:cs typeface="Arial"/>
            </a:endParaRPr>
          </a:p>
          <a:p>
            <a:pPr algn="ctr"/>
            <a:r>
              <a:rPr lang="en-US" altLang="ko-KR" sz="2400" dirty="0">
                <a:cs typeface="Arial"/>
              </a:rPr>
              <a:t>(Fine-Tuning</a:t>
            </a:r>
            <a:r>
              <a:rPr lang="ko-KR" altLang="en-US" sz="2400" dirty="0">
                <a:cs typeface="Arial"/>
              </a:rPr>
              <a:t>이 가능하다</a:t>
            </a:r>
            <a:r>
              <a:rPr lang="en-US" altLang="ko-KR" sz="2400" dirty="0">
                <a:cs typeface="Arial"/>
              </a:rPr>
              <a:t>.)</a:t>
            </a:r>
          </a:p>
        </p:txBody>
      </p:sp>
    </p:spTree>
    <p:extLst>
      <p:ext uri="{BB962C8B-B14F-4D97-AF65-F5344CB8AC3E}">
        <p14:creationId xmlns:p14="http://schemas.microsoft.com/office/powerpoint/2010/main" val="1958493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16745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2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54452"/>
            <a:ext cx="7433913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3600" b="1" dirty="0">
                <a:ea typeface="+mn-lt"/>
                <a:cs typeface="+mn-lt"/>
              </a:rPr>
              <a:t>Seq2seq</a:t>
            </a:r>
            <a:endParaRPr lang="ko-KR" altLang="en-US" sz="3600" b="1" dirty="0">
              <a:ea typeface="+mn-lt"/>
              <a:cs typeface="+mn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B82B02-E76E-3983-FBCD-43143900178D}"/>
              </a:ext>
            </a:extLst>
          </p:cNvPr>
          <p:cNvSpPr txBox="1"/>
          <p:nvPr/>
        </p:nvSpPr>
        <p:spPr>
          <a:xfrm>
            <a:off x="1243464" y="3708401"/>
            <a:ext cx="9705071" cy="280076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1600" b="1" dirty="0">
                <a:ea typeface="+mn-lt"/>
                <a:cs typeface="+mn-lt"/>
              </a:rPr>
              <a:t>Encoder </a:t>
            </a:r>
            <a:r>
              <a:rPr lang="ko-KR" altLang="en-US" sz="1600" b="1" dirty="0">
                <a:ea typeface="+mn-lt"/>
                <a:cs typeface="+mn-lt"/>
              </a:rPr>
              <a:t>와 </a:t>
            </a:r>
            <a:r>
              <a:rPr lang="en-US" altLang="ko-KR" sz="1600" b="1" dirty="0">
                <a:ea typeface="+mn-lt"/>
                <a:cs typeface="+mn-lt"/>
              </a:rPr>
              <a:t>Decoder</a:t>
            </a:r>
            <a:r>
              <a:rPr lang="ko-KR" altLang="en-US" sz="1600" b="1" dirty="0">
                <a:ea typeface="+mn-lt"/>
                <a:cs typeface="+mn-lt"/>
              </a:rPr>
              <a:t>라는 두개의 모듈로 나뉜다</a:t>
            </a:r>
            <a:r>
              <a:rPr lang="en-US" altLang="ko-KR" sz="1600" b="1" dirty="0">
                <a:ea typeface="+mn-lt"/>
                <a:cs typeface="+mn-lt"/>
              </a:rPr>
              <a:t>.</a:t>
            </a:r>
          </a:p>
          <a:p>
            <a:pPr algn="ctr"/>
            <a:endParaRPr lang="en-US" altLang="ko-KR" sz="1600" b="1" dirty="0">
              <a:ea typeface="+mn-lt"/>
              <a:cs typeface="+mn-lt"/>
            </a:endParaRPr>
          </a:p>
          <a:p>
            <a:pPr algn="ctr"/>
            <a:r>
              <a:rPr lang="en-US" altLang="ko-KR" sz="1600" b="1" dirty="0">
                <a:ea typeface="+mn-lt"/>
                <a:cs typeface="+mn-lt"/>
              </a:rPr>
              <a:t>Encoder  </a:t>
            </a:r>
          </a:p>
          <a:p>
            <a:pPr algn="ctr"/>
            <a:r>
              <a:rPr lang="ko-KR" altLang="en-US" sz="1600" b="1" dirty="0">
                <a:ea typeface="+mn-lt"/>
                <a:cs typeface="+mn-lt"/>
              </a:rPr>
              <a:t>입력 문장의 모든 단어들을 순차적으로 입력 받은 뒤에 모든 단어들을 압축하여 하나의 </a:t>
            </a:r>
            <a:r>
              <a:rPr lang="en-US" altLang="ko-KR" sz="1600" b="1" dirty="0">
                <a:ea typeface="+mn-lt"/>
                <a:cs typeface="+mn-lt"/>
              </a:rPr>
              <a:t>Vector</a:t>
            </a:r>
            <a:r>
              <a:rPr lang="ko-KR" altLang="en-US" sz="1600" b="1" dirty="0">
                <a:ea typeface="+mn-lt"/>
                <a:cs typeface="+mn-lt"/>
              </a:rPr>
              <a:t>로 만든다</a:t>
            </a:r>
            <a:r>
              <a:rPr lang="en-US" altLang="ko-KR" sz="1600" b="1" dirty="0">
                <a:ea typeface="+mn-lt"/>
                <a:cs typeface="+mn-lt"/>
              </a:rPr>
              <a:t>.</a:t>
            </a:r>
          </a:p>
          <a:p>
            <a:pPr algn="ctr"/>
            <a:r>
              <a:rPr lang="en-US" altLang="ko-KR" sz="1600" b="1" dirty="0">
                <a:ea typeface="+mn-lt"/>
                <a:cs typeface="+mn-lt"/>
              </a:rPr>
              <a:t>(</a:t>
            </a:r>
            <a:r>
              <a:rPr lang="ko-KR" altLang="en-US" sz="1600" b="1" dirty="0">
                <a:ea typeface="+mn-lt"/>
                <a:cs typeface="+mn-lt"/>
              </a:rPr>
              <a:t>이 </a:t>
            </a:r>
            <a:r>
              <a:rPr lang="en-US" altLang="ko-KR" sz="1600" b="1" dirty="0">
                <a:ea typeface="+mn-lt"/>
                <a:cs typeface="+mn-lt"/>
              </a:rPr>
              <a:t>Vector</a:t>
            </a:r>
            <a:r>
              <a:rPr lang="ko-KR" altLang="en-US" sz="1600" b="1" dirty="0">
                <a:ea typeface="+mn-lt"/>
                <a:cs typeface="+mn-lt"/>
              </a:rPr>
              <a:t>를 </a:t>
            </a:r>
            <a:r>
              <a:rPr lang="en-US" altLang="ko-KR" sz="1600" b="1" dirty="0">
                <a:ea typeface="+mn-lt"/>
                <a:cs typeface="+mn-lt"/>
              </a:rPr>
              <a:t>context vector</a:t>
            </a:r>
            <a:r>
              <a:rPr lang="ko-KR" altLang="en-US" sz="1600" b="1" dirty="0">
                <a:ea typeface="+mn-lt"/>
                <a:cs typeface="+mn-lt"/>
              </a:rPr>
              <a:t>라 부른다</a:t>
            </a:r>
            <a:r>
              <a:rPr lang="en-US" altLang="ko-KR" sz="1600" b="1" dirty="0">
                <a:ea typeface="+mn-lt"/>
                <a:cs typeface="+mn-lt"/>
              </a:rPr>
              <a:t>.) </a:t>
            </a:r>
          </a:p>
          <a:p>
            <a:pPr algn="ctr"/>
            <a:r>
              <a:rPr lang="en-US" altLang="ko-KR" sz="1600" b="1" dirty="0">
                <a:ea typeface="+mn-lt"/>
                <a:cs typeface="+mn-lt"/>
              </a:rPr>
              <a:t>- Attention(Key) =&gt;Hidden state</a:t>
            </a:r>
          </a:p>
          <a:p>
            <a:pPr algn="ctr"/>
            <a:endParaRPr lang="en-US" altLang="ko-KR" sz="1600" b="1" dirty="0">
              <a:ea typeface="+mn-lt"/>
              <a:cs typeface="+mn-lt"/>
            </a:endParaRPr>
          </a:p>
          <a:p>
            <a:pPr algn="ctr"/>
            <a:r>
              <a:rPr lang="en-US" altLang="ko-KR" sz="1600" b="1" dirty="0">
                <a:ea typeface="+mn-lt"/>
                <a:cs typeface="+mn-lt"/>
              </a:rPr>
              <a:t>Decoder</a:t>
            </a:r>
          </a:p>
          <a:p>
            <a:pPr algn="ctr"/>
            <a:r>
              <a:rPr lang="en-US" altLang="ko-KR" sz="1600" b="1" dirty="0">
                <a:ea typeface="+mn-lt"/>
                <a:cs typeface="+mn-lt"/>
              </a:rPr>
              <a:t>Encoder</a:t>
            </a:r>
            <a:r>
              <a:rPr lang="ko-KR" altLang="en-US" sz="1600" b="1" dirty="0">
                <a:ea typeface="+mn-lt"/>
                <a:cs typeface="+mn-lt"/>
              </a:rPr>
              <a:t>에서 압축된 </a:t>
            </a:r>
            <a:r>
              <a:rPr lang="en-US" altLang="ko-KR" sz="1600" b="1" dirty="0">
                <a:ea typeface="+mn-lt"/>
                <a:cs typeface="+mn-lt"/>
              </a:rPr>
              <a:t>context vector</a:t>
            </a:r>
            <a:r>
              <a:rPr lang="ko-KR" altLang="en-US" sz="1600" b="1" dirty="0">
                <a:ea typeface="+mn-lt"/>
                <a:cs typeface="+mn-lt"/>
              </a:rPr>
              <a:t>를 받아 번역된 단어를 하나씩 순차적으로 출력한다</a:t>
            </a:r>
            <a:r>
              <a:rPr lang="en-US" altLang="ko-KR" sz="1600" b="1" dirty="0">
                <a:ea typeface="+mn-lt"/>
                <a:cs typeface="+mn-lt"/>
              </a:rPr>
              <a:t>.</a:t>
            </a:r>
          </a:p>
          <a:p>
            <a:pPr marL="285750" indent="-285750" algn="ctr">
              <a:buFontTx/>
              <a:buChar char="-"/>
            </a:pPr>
            <a:r>
              <a:rPr lang="en-US" altLang="ko-KR" sz="1600" b="1" dirty="0">
                <a:ea typeface="+mn-lt"/>
                <a:cs typeface="+mn-lt"/>
              </a:rPr>
              <a:t>Attention(Query) =&gt; Hidden State</a:t>
            </a:r>
          </a:p>
          <a:p>
            <a:pPr algn="ctr"/>
            <a:endParaRPr lang="en-US" altLang="ko-KR" sz="1600" b="1" dirty="0">
              <a:ea typeface="+mn-lt"/>
              <a:cs typeface="+mn-lt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7D626A2-4A14-BA52-8E00-31B2906218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849" y="994607"/>
            <a:ext cx="8401154" cy="2597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7379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D0368D86-12DE-4DDD-8265-3E0BC9A2792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61" b="786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C9967D65-E830-493F-9D2A-BA47294DF3C8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40B3F64-DCEA-48CE-A438-6DC0462E16DD}"/>
              </a:ext>
            </a:extLst>
          </p:cNvPr>
          <p:cNvSpPr/>
          <p:nvPr/>
        </p:nvSpPr>
        <p:spPr>
          <a:xfrm>
            <a:off x="386080" y="355600"/>
            <a:ext cx="1280160" cy="1280160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F39C14-DAA4-4C3C-A0D8-AAD40B4FC90A}"/>
              </a:ext>
            </a:extLst>
          </p:cNvPr>
          <p:cNvSpPr txBox="1"/>
          <p:nvPr/>
        </p:nvSpPr>
        <p:spPr>
          <a:xfrm flipH="1">
            <a:off x="1976119" y="1225788"/>
            <a:ext cx="3175001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Contents</a:t>
            </a:r>
            <a:endParaRPr lang="ko-KR" altLang="en-US" sz="2400" b="1" dirty="0">
              <a:solidFill>
                <a:schemeClr val="bg1"/>
              </a:solidFill>
              <a:cs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6670B0-6CD4-447D-8E59-968951E3F521}"/>
              </a:ext>
            </a:extLst>
          </p:cNvPr>
          <p:cNvSpPr txBox="1"/>
          <p:nvPr/>
        </p:nvSpPr>
        <p:spPr>
          <a:xfrm flipH="1">
            <a:off x="1976118" y="382062"/>
            <a:ext cx="31750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목차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868A564-5C93-444C-9BB7-66C25FFD4D94}"/>
              </a:ext>
            </a:extLst>
          </p:cNvPr>
          <p:cNvGrpSpPr/>
          <p:nvPr/>
        </p:nvGrpSpPr>
        <p:grpSpPr>
          <a:xfrm>
            <a:off x="1191929" y="2525186"/>
            <a:ext cx="3655360" cy="523220"/>
            <a:chOff x="1191929" y="2733040"/>
            <a:chExt cx="3655360" cy="52322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5B1ABA3-7F9C-4EAF-A909-EDBE8DD7EEB9}"/>
                </a:ext>
              </a:extLst>
            </p:cNvPr>
            <p:cNvSpPr txBox="1"/>
            <p:nvPr/>
          </p:nvSpPr>
          <p:spPr>
            <a:xfrm>
              <a:off x="1191929" y="2733040"/>
              <a:ext cx="78418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>
                  <a:solidFill>
                    <a:schemeClr val="bg1"/>
                  </a:solidFill>
                </a:rPr>
                <a:t>#1, </a:t>
              </a:r>
              <a:endParaRPr lang="ko-KR" altLang="en-US" sz="2800" b="1">
                <a:solidFill>
                  <a:schemeClr val="bg1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EC64467-7DB3-4E18-9C95-D9A65B2E35BB}"/>
                </a:ext>
              </a:extLst>
            </p:cNvPr>
            <p:cNvSpPr txBox="1"/>
            <p:nvPr/>
          </p:nvSpPr>
          <p:spPr>
            <a:xfrm>
              <a:off x="1976118" y="2733040"/>
              <a:ext cx="2871171" cy="523220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Introduce PLMs</a:t>
              </a:r>
              <a:endParaRPr lang="ko-KR" altLang="en-US" sz="28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8DBDC3F1-5C57-49E7-92D1-035A63CFD9BA}"/>
              </a:ext>
            </a:extLst>
          </p:cNvPr>
          <p:cNvGrpSpPr/>
          <p:nvPr/>
        </p:nvGrpSpPr>
        <p:grpSpPr>
          <a:xfrm>
            <a:off x="1191929" y="3515806"/>
            <a:ext cx="2506135" cy="523220"/>
            <a:chOff x="1191929" y="2733040"/>
            <a:chExt cx="2506135" cy="523220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9C98ED1-F442-4E67-8FC9-E511EE5540F0}"/>
                </a:ext>
              </a:extLst>
            </p:cNvPr>
            <p:cNvSpPr txBox="1"/>
            <p:nvPr/>
          </p:nvSpPr>
          <p:spPr>
            <a:xfrm>
              <a:off x="1191929" y="2733040"/>
              <a:ext cx="78418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>
                  <a:solidFill>
                    <a:schemeClr val="bg1"/>
                  </a:solidFill>
                </a:rPr>
                <a:t>#2, </a:t>
              </a:r>
              <a:endParaRPr lang="ko-KR" altLang="en-US" sz="2800" b="1">
                <a:solidFill>
                  <a:schemeClr val="bg1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2E4DEFE-BC42-48FF-848C-EF9A07A773CF}"/>
                </a:ext>
              </a:extLst>
            </p:cNvPr>
            <p:cNvSpPr txBox="1"/>
            <p:nvPr/>
          </p:nvSpPr>
          <p:spPr>
            <a:xfrm>
              <a:off x="1976118" y="2733040"/>
              <a:ext cx="1721946" cy="523220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NLP </a:t>
              </a:r>
              <a:r>
                <a:rPr lang="ko-KR" altLang="en-US" sz="28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기법</a:t>
              </a: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44386302-EFFB-449D-9B3B-63EE40C74081}"/>
              </a:ext>
            </a:extLst>
          </p:cNvPr>
          <p:cNvGrpSpPr/>
          <p:nvPr/>
        </p:nvGrpSpPr>
        <p:grpSpPr>
          <a:xfrm>
            <a:off x="1191929" y="4506426"/>
            <a:ext cx="2580706" cy="523220"/>
            <a:chOff x="1191929" y="2733040"/>
            <a:chExt cx="2580706" cy="523220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0A52212-A4CD-4FFE-BD39-A92687D315C3}"/>
                </a:ext>
              </a:extLst>
            </p:cNvPr>
            <p:cNvSpPr txBox="1"/>
            <p:nvPr/>
          </p:nvSpPr>
          <p:spPr>
            <a:xfrm>
              <a:off x="1191929" y="2733040"/>
              <a:ext cx="78418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>
                  <a:solidFill>
                    <a:schemeClr val="bg1"/>
                  </a:solidFill>
                </a:rPr>
                <a:t>#3, </a:t>
              </a:r>
              <a:endParaRPr lang="ko-KR" altLang="en-US" sz="2800" b="1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0F6BE83-40A0-4FE8-B41C-0839AA18DB54}"/>
                </a:ext>
              </a:extLst>
            </p:cNvPr>
            <p:cNvSpPr txBox="1"/>
            <p:nvPr/>
          </p:nvSpPr>
          <p:spPr>
            <a:xfrm>
              <a:off x="1976118" y="2733040"/>
              <a:ext cx="1796517" cy="523220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Attention</a:t>
              </a:r>
              <a:endParaRPr lang="ko-KR" altLang="en-US" sz="28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6C270C65-C2D4-45CB-B6AD-3B5AFBB8495F}"/>
              </a:ext>
            </a:extLst>
          </p:cNvPr>
          <p:cNvGrpSpPr/>
          <p:nvPr/>
        </p:nvGrpSpPr>
        <p:grpSpPr>
          <a:xfrm>
            <a:off x="1191929" y="5497046"/>
            <a:ext cx="3522439" cy="523220"/>
            <a:chOff x="1191929" y="2733040"/>
            <a:chExt cx="3522439" cy="52322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6463A60-7B21-41D4-8E6A-6554BD39C601}"/>
                </a:ext>
              </a:extLst>
            </p:cNvPr>
            <p:cNvSpPr txBox="1"/>
            <p:nvPr/>
          </p:nvSpPr>
          <p:spPr>
            <a:xfrm>
              <a:off x="1191929" y="2733040"/>
              <a:ext cx="78418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>
                  <a:solidFill>
                    <a:schemeClr val="bg1"/>
                  </a:solidFill>
                </a:rPr>
                <a:t>#4, </a:t>
              </a:r>
              <a:endParaRPr lang="ko-KR" altLang="en-US" sz="2800" b="1">
                <a:solidFill>
                  <a:schemeClr val="bg1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E7B33F9-CE78-4EDE-AF3B-87C905CF040D}"/>
                </a:ext>
              </a:extLst>
            </p:cNvPr>
            <p:cNvSpPr txBox="1"/>
            <p:nvPr/>
          </p:nvSpPr>
          <p:spPr>
            <a:xfrm>
              <a:off x="1976118" y="2733040"/>
              <a:ext cx="2738250" cy="523220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  <a:latin typeface="나눔스퀘어 ExtraBold"/>
                  <a:ea typeface="나눔스퀘어 ExtraBold"/>
                </a:rPr>
                <a:t>TRANSFOMER</a:t>
              </a:r>
              <a:r>
                <a:rPr lang="ko-KR" altLang="en-US" sz="2800" b="1" dirty="0">
                  <a:solidFill>
                    <a:schemeClr val="bg1"/>
                  </a:solidFill>
                  <a:latin typeface="나눔스퀘어 ExtraBold"/>
                  <a:ea typeface="나눔스퀘어 ExtraBold"/>
                </a:rPr>
                <a:t> </a:t>
              </a:r>
              <a:endParaRPr lang="ko-KR" altLang="en-US" sz="2800" b="1" dirty="0">
                <a:solidFill>
                  <a:schemeClr val="bg1"/>
                </a:solidFill>
                <a:latin typeface="나눔스퀘어 ExtraBold"/>
                <a:ea typeface="나눔스퀘어 ExtraBold" panose="020B0600000101010101" pitchFamily="50" charset="-127"/>
              </a:endParaRPr>
            </a:p>
          </p:txBody>
        </p:sp>
      </p:grpSp>
      <p:pic>
        <p:nvPicPr>
          <p:cNvPr id="20" name="그림 19" descr="텍스트, 전자기기이(가) 표시된 사진&#10;&#10;자동 생성된 설명">
            <a:extLst>
              <a:ext uri="{FF2B5EF4-FFF2-40B4-BE49-F238E27FC236}">
                <a16:creationId xmlns:a16="http://schemas.microsoft.com/office/drawing/2014/main" id="{63913686-B147-96E5-D793-6E34F24226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1599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16745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2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54452"/>
            <a:ext cx="7433913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3600" b="1" dirty="0">
                <a:ea typeface="+mn-lt"/>
                <a:cs typeface="+mn-lt"/>
              </a:rPr>
              <a:t>Seq2seq</a:t>
            </a:r>
            <a:r>
              <a:rPr lang="ko-KR" altLang="en-US" sz="3600" b="1" dirty="0">
                <a:ea typeface="+mn-lt"/>
                <a:cs typeface="+mn-lt"/>
              </a:rPr>
              <a:t>의 문제점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B82B02-E76E-3983-FBCD-43143900178D}"/>
              </a:ext>
            </a:extLst>
          </p:cNvPr>
          <p:cNvSpPr txBox="1"/>
          <p:nvPr/>
        </p:nvSpPr>
        <p:spPr>
          <a:xfrm>
            <a:off x="900564" y="1549401"/>
            <a:ext cx="9705071" cy="470898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endParaRPr lang="en-US" altLang="ko-KR" sz="2800" b="1" dirty="0">
              <a:ea typeface="+mn-lt"/>
              <a:cs typeface="+mn-lt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ko-KR" altLang="en-US" sz="2800" b="1" dirty="0">
                <a:ea typeface="+mn-lt"/>
                <a:cs typeface="+mn-lt"/>
              </a:rPr>
              <a:t>하나의 고정된 </a:t>
            </a:r>
            <a:r>
              <a:rPr lang="en-US" altLang="ko-KR" sz="2800" b="1" dirty="0">
                <a:ea typeface="+mn-lt"/>
                <a:cs typeface="+mn-lt"/>
              </a:rPr>
              <a:t>context vector</a:t>
            </a:r>
            <a:r>
              <a:rPr lang="ko-KR" altLang="en-US" sz="2800" b="1" dirty="0">
                <a:ea typeface="+mn-lt"/>
                <a:cs typeface="+mn-lt"/>
              </a:rPr>
              <a:t>에 모든 정보를 압축</a:t>
            </a:r>
            <a:r>
              <a:rPr lang="en-US" altLang="ko-KR" sz="2800" b="1" dirty="0">
                <a:ea typeface="+mn-lt"/>
                <a:cs typeface="+mn-lt"/>
              </a:rPr>
              <a:t> </a:t>
            </a:r>
          </a:p>
          <a:p>
            <a:pPr marL="457200" indent="-457200" algn="ctr">
              <a:buFont typeface="Symbol" panose="05050102010706020507" pitchFamily="18" charset="2"/>
              <a:buChar char="Þ"/>
            </a:pPr>
            <a:r>
              <a:rPr lang="ko-KR" altLang="en-US" sz="2800" b="1" dirty="0">
                <a:ea typeface="+mn-lt"/>
                <a:cs typeface="+mn-lt"/>
              </a:rPr>
              <a:t>정보 손실 발생</a:t>
            </a:r>
            <a:endParaRPr lang="en-US" altLang="ko-KR" sz="2800" b="1" dirty="0">
              <a:ea typeface="+mn-lt"/>
              <a:cs typeface="+mn-lt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altLang="ko-KR" sz="2800" b="1" dirty="0">
              <a:ea typeface="+mn-lt"/>
              <a:cs typeface="+mn-lt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altLang="ko-KR" sz="2800" b="1" dirty="0">
                <a:ea typeface="+mn-lt"/>
                <a:cs typeface="+mn-lt"/>
              </a:rPr>
              <a:t>RNN</a:t>
            </a:r>
            <a:r>
              <a:rPr lang="ko-KR" altLang="en-US" sz="2800" b="1" dirty="0">
                <a:ea typeface="+mn-lt"/>
                <a:cs typeface="+mn-lt"/>
              </a:rPr>
              <a:t>의 고질적인 문제 </a:t>
            </a:r>
            <a:endParaRPr lang="en-US" altLang="ko-KR" sz="2800" b="1" dirty="0">
              <a:ea typeface="+mn-lt"/>
              <a:cs typeface="+mn-lt"/>
            </a:endParaRPr>
          </a:p>
          <a:p>
            <a:pPr algn="ctr"/>
            <a:r>
              <a:rPr lang="en-US" altLang="ko-KR" sz="2800" b="1" dirty="0">
                <a:ea typeface="+mn-lt"/>
                <a:cs typeface="+mn-lt"/>
              </a:rPr>
              <a:t>=&gt; Vanishing Gradient(</a:t>
            </a:r>
            <a:r>
              <a:rPr lang="ko-KR" altLang="en-US" sz="2800" b="1" dirty="0">
                <a:ea typeface="+mn-lt"/>
                <a:cs typeface="+mn-lt"/>
              </a:rPr>
              <a:t>기울기 소실</a:t>
            </a:r>
            <a:r>
              <a:rPr lang="en-US" altLang="ko-KR" sz="2800" b="1" dirty="0">
                <a:ea typeface="+mn-lt"/>
                <a:cs typeface="+mn-lt"/>
              </a:rPr>
              <a:t>)</a:t>
            </a:r>
            <a:r>
              <a:rPr lang="ko-KR" altLang="en-US" sz="2800" b="1" dirty="0">
                <a:ea typeface="+mn-lt"/>
                <a:cs typeface="+mn-lt"/>
              </a:rPr>
              <a:t> 발생</a:t>
            </a:r>
            <a:endParaRPr lang="en-US" altLang="ko-KR" sz="2800" b="1" dirty="0">
              <a:ea typeface="+mn-lt"/>
              <a:cs typeface="+mn-lt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altLang="ko-KR" sz="2800" b="1" dirty="0">
              <a:ea typeface="+mn-lt"/>
              <a:cs typeface="+mn-lt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ko-KR" altLang="en-US" sz="2800" b="1" dirty="0">
                <a:ea typeface="+mn-lt"/>
                <a:cs typeface="+mn-lt"/>
              </a:rPr>
              <a:t>즉</a:t>
            </a:r>
            <a:r>
              <a:rPr lang="en-US" altLang="ko-KR" sz="2800" b="1" dirty="0">
                <a:ea typeface="+mn-lt"/>
                <a:cs typeface="+mn-lt"/>
              </a:rPr>
              <a:t>, </a:t>
            </a:r>
            <a:r>
              <a:rPr lang="ko-KR" altLang="en-US" sz="2800" b="1" dirty="0">
                <a:ea typeface="+mn-lt"/>
                <a:cs typeface="+mn-lt"/>
              </a:rPr>
              <a:t>번역 및 입력한 문장의 길이가 길어질 수록 </a:t>
            </a:r>
            <a:endParaRPr lang="en-US" altLang="ko-KR" sz="2800" b="1" dirty="0">
              <a:ea typeface="+mn-lt"/>
              <a:cs typeface="+mn-lt"/>
            </a:endParaRPr>
          </a:p>
          <a:p>
            <a:pPr algn="ctr"/>
            <a:r>
              <a:rPr lang="ko-KR" altLang="en-US" sz="2800" b="1" dirty="0">
                <a:ea typeface="+mn-lt"/>
                <a:cs typeface="+mn-lt"/>
              </a:rPr>
              <a:t>번역 품질</a:t>
            </a:r>
            <a:r>
              <a:rPr lang="en-US" altLang="ko-KR" sz="2800" b="1" dirty="0">
                <a:ea typeface="+mn-lt"/>
                <a:cs typeface="+mn-lt"/>
              </a:rPr>
              <a:t>(</a:t>
            </a:r>
            <a:r>
              <a:rPr lang="ko-KR" altLang="en-US" sz="2800" b="1" dirty="0">
                <a:ea typeface="+mn-lt"/>
                <a:cs typeface="+mn-lt"/>
              </a:rPr>
              <a:t>성능</a:t>
            </a:r>
            <a:r>
              <a:rPr lang="en-US" altLang="ko-KR" sz="2800" b="1" dirty="0">
                <a:ea typeface="+mn-lt"/>
                <a:cs typeface="+mn-lt"/>
              </a:rPr>
              <a:t>)</a:t>
            </a:r>
            <a:r>
              <a:rPr lang="ko-KR" altLang="en-US" sz="2800" b="1" dirty="0">
                <a:ea typeface="+mn-lt"/>
                <a:cs typeface="+mn-lt"/>
              </a:rPr>
              <a:t>이 떨어지는 현상이 발생</a:t>
            </a:r>
            <a:endParaRPr lang="en-US" altLang="ko-KR" sz="2800" b="1" dirty="0">
              <a:ea typeface="+mn-lt"/>
              <a:cs typeface="+mn-lt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altLang="ko-KR" sz="1600" b="1" dirty="0">
              <a:ea typeface="+mn-lt"/>
              <a:cs typeface="+mn-lt"/>
            </a:endParaRPr>
          </a:p>
          <a:p>
            <a:pPr algn="ctr"/>
            <a:endParaRPr lang="en-US" altLang="ko-KR" sz="1600" b="1" dirty="0">
              <a:ea typeface="+mn-lt"/>
              <a:cs typeface="+mn-lt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altLang="ko-KR" sz="1600" b="1" dirty="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228443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0CBBDACB-0C52-458D-A6E9-9D4D09DD8D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6" b="781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6CB478BC-23FB-4EA9-8F28-CDE4FF7C7CD1}"/>
              </a:ext>
            </a:extLst>
          </p:cNvPr>
          <p:cNvGrpSpPr/>
          <p:nvPr/>
        </p:nvGrpSpPr>
        <p:grpSpPr>
          <a:xfrm>
            <a:off x="426720" y="3465512"/>
            <a:ext cx="5669280" cy="3001327"/>
            <a:chOff x="426720" y="3465512"/>
            <a:chExt cx="5669280" cy="3001327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FE28A37-4667-4ABC-99F2-A39EA9EF68F0}"/>
                </a:ext>
              </a:extLst>
            </p:cNvPr>
            <p:cNvSpPr/>
            <p:nvPr/>
          </p:nvSpPr>
          <p:spPr>
            <a:xfrm>
              <a:off x="426720" y="3465512"/>
              <a:ext cx="5669280" cy="3001327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667BF3E3-F42F-4761-8D39-E67912A52438}"/>
                </a:ext>
              </a:extLst>
            </p:cNvPr>
            <p:cNvGrpSpPr/>
            <p:nvPr/>
          </p:nvGrpSpPr>
          <p:grpSpPr>
            <a:xfrm>
              <a:off x="657910" y="3708260"/>
              <a:ext cx="4079687" cy="1750143"/>
              <a:chOff x="2700072" y="2021840"/>
              <a:chExt cx="5555201" cy="2383124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7C2DF40-F059-4C5A-845B-22A41B693565}"/>
                  </a:ext>
                </a:extLst>
              </p:cNvPr>
              <p:cNvSpPr txBox="1"/>
              <p:nvPr/>
            </p:nvSpPr>
            <p:spPr>
              <a:xfrm>
                <a:off x="2700072" y="2021840"/>
                <a:ext cx="1746650" cy="71245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 rtlCol="0" anchor="t">
                <a:spAutoFit/>
              </a:bodyPr>
              <a:lstStyle/>
              <a:p>
                <a:r>
                  <a:rPr lang="en-US" altLang="ko-KR" sz="2800" b="1" dirty="0">
                    <a:solidFill>
                      <a:schemeClr val="bg1"/>
                    </a:solidFill>
                  </a:rPr>
                  <a:t>Part 3 </a:t>
                </a:r>
                <a:endParaRPr lang="ko-KR" altLang="en-US" sz="2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D567853-BF0A-4002-9700-20541149E58E}"/>
                  </a:ext>
                </a:extLst>
              </p:cNvPr>
              <p:cNvSpPr txBox="1"/>
              <p:nvPr/>
            </p:nvSpPr>
            <p:spPr>
              <a:xfrm>
                <a:off x="4234965" y="3273417"/>
                <a:ext cx="4020308" cy="1131547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 rtlCol="0" anchor="t">
                <a:spAutoFit/>
              </a:bodyPr>
              <a:lstStyle/>
              <a:p>
                <a:pPr algn="ctr"/>
                <a:r>
                  <a:rPr lang="en-US" altLang="ko-KR" sz="4800" b="1" dirty="0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Attention</a:t>
                </a:r>
                <a:endParaRPr lang="ko-KR" altLang="en-US" sz="48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466445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16745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3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54452"/>
            <a:ext cx="7433913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3600" b="1" dirty="0">
                <a:ea typeface="+mn-lt"/>
                <a:cs typeface="+mn-lt"/>
              </a:rPr>
              <a:t>Attention Mechanism</a:t>
            </a:r>
            <a:endParaRPr lang="ko-KR" altLang="en-US" sz="3600" b="1" dirty="0">
              <a:ea typeface="+mn-lt"/>
              <a:cs typeface="+mn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B82B02-E76E-3983-FBCD-43143900178D}"/>
              </a:ext>
            </a:extLst>
          </p:cNvPr>
          <p:cNvSpPr txBox="1"/>
          <p:nvPr/>
        </p:nvSpPr>
        <p:spPr>
          <a:xfrm>
            <a:off x="1383164" y="5110258"/>
            <a:ext cx="9705071" cy="132343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1600" b="1" dirty="0">
                <a:ea typeface="+mn-lt"/>
                <a:cs typeface="+mn-lt"/>
              </a:rPr>
              <a:t>Seq2seq</a:t>
            </a:r>
            <a:r>
              <a:rPr lang="ko-KR" altLang="en-US" sz="1600" b="1" dirty="0">
                <a:ea typeface="+mn-lt"/>
                <a:cs typeface="+mn-lt"/>
              </a:rPr>
              <a:t>의 문제점을 보안하고 긴 문장의 정확도를 보정하는 기법</a:t>
            </a:r>
            <a:endParaRPr lang="en-US" altLang="ko-KR" sz="1600" b="1" dirty="0">
              <a:ea typeface="+mn-lt"/>
              <a:cs typeface="+mn-lt"/>
            </a:endParaRPr>
          </a:p>
          <a:p>
            <a:pPr algn="ctr"/>
            <a:endParaRPr lang="en-US" altLang="ko-KR" sz="1600" b="1" dirty="0">
              <a:ea typeface="+mn-lt"/>
              <a:cs typeface="+mn-lt"/>
            </a:endParaRPr>
          </a:p>
          <a:p>
            <a:pPr algn="ctr"/>
            <a:r>
              <a:rPr lang="en-US" altLang="ko-KR" sz="1600" b="1" dirty="0">
                <a:ea typeface="+mn-lt"/>
                <a:cs typeface="+mn-lt"/>
              </a:rPr>
              <a:t>Decoder</a:t>
            </a:r>
            <a:r>
              <a:rPr lang="ko-KR" altLang="en-US" sz="1600" b="1" dirty="0">
                <a:ea typeface="+mn-lt"/>
                <a:cs typeface="+mn-lt"/>
              </a:rPr>
              <a:t>에서 출력할 단어를 예측하는 </a:t>
            </a:r>
            <a:r>
              <a:rPr lang="en-US" altLang="ko-KR" sz="1600" b="1" dirty="0">
                <a:ea typeface="+mn-lt"/>
                <a:cs typeface="+mn-lt"/>
              </a:rPr>
              <a:t>time-step</a:t>
            </a:r>
            <a:r>
              <a:rPr lang="ko-KR" altLang="en-US" sz="1600" b="1" dirty="0">
                <a:ea typeface="+mn-lt"/>
                <a:cs typeface="+mn-lt"/>
              </a:rPr>
              <a:t>마다 </a:t>
            </a:r>
            <a:r>
              <a:rPr lang="en-US" altLang="ko-KR" sz="1600" b="1" dirty="0">
                <a:ea typeface="+mn-lt"/>
                <a:cs typeface="+mn-lt"/>
              </a:rPr>
              <a:t>Encoder</a:t>
            </a:r>
            <a:r>
              <a:rPr lang="ko-KR" altLang="en-US" sz="1600" b="1" dirty="0">
                <a:ea typeface="+mn-lt"/>
                <a:cs typeface="+mn-lt"/>
              </a:rPr>
              <a:t>에서 입력 받은 </a:t>
            </a:r>
            <a:r>
              <a:rPr lang="ko-KR" altLang="en-US" sz="1600" b="1" dirty="0" err="1">
                <a:ea typeface="+mn-lt"/>
                <a:cs typeface="+mn-lt"/>
              </a:rPr>
              <a:t>시퀀스을</a:t>
            </a:r>
            <a:r>
              <a:rPr lang="ko-KR" altLang="en-US" sz="1600" b="1" dirty="0">
                <a:ea typeface="+mn-lt"/>
                <a:cs typeface="+mn-lt"/>
              </a:rPr>
              <a:t> 다시 참고한다</a:t>
            </a:r>
            <a:r>
              <a:rPr lang="en-US" altLang="ko-KR" sz="1600" b="1" dirty="0">
                <a:ea typeface="+mn-lt"/>
                <a:cs typeface="+mn-lt"/>
              </a:rPr>
              <a:t>.</a:t>
            </a:r>
          </a:p>
          <a:p>
            <a:pPr algn="ctr"/>
            <a:endParaRPr lang="en-US" altLang="ko-KR" sz="1600" b="1" dirty="0">
              <a:ea typeface="+mn-lt"/>
              <a:cs typeface="+mn-lt"/>
            </a:endParaRPr>
          </a:p>
          <a:p>
            <a:pPr algn="ctr"/>
            <a:r>
              <a:rPr lang="en-US" altLang="ko-KR" sz="1600" b="1" dirty="0">
                <a:ea typeface="+mn-lt"/>
                <a:cs typeface="+mn-lt"/>
              </a:rPr>
              <a:t>(</a:t>
            </a:r>
            <a:r>
              <a:rPr lang="ko-KR" altLang="en-US" sz="1600" b="1" dirty="0">
                <a:ea typeface="+mn-lt"/>
                <a:cs typeface="+mn-lt"/>
              </a:rPr>
              <a:t>이때 모든 단어를 참고하지 않고 예측 단어와 관련이 있는 입력단어를 치중해서 본다</a:t>
            </a:r>
            <a:r>
              <a:rPr lang="en-US" altLang="ko-KR" sz="1600" b="1" dirty="0">
                <a:ea typeface="+mn-lt"/>
                <a:cs typeface="+mn-lt"/>
              </a:rPr>
              <a:t>.)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46116C8-F55B-FFD0-F1AD-BD3226077B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4774" y="1219858"/>
            <a:ext cx="6380967" cy="3602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4881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16745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3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54452"/>
            <a:ext cx="7433913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3600" b="1" dirty="0">
                <a:ea typeface="+mn-lt"/>
                <a:cs typeface="+mn-lt"/>
              </a:rPr>
              <a:t>Attention </a:t>
            </a:r>
            <a:r>
              <a:rPr lang="ko-KR" altLang="en-US" sz="3600" b="1" dirty="0">
                <a:ea typeface="+mn-lt"/>
                <a:cs typeface="+mn-lt"/>
              </a:rPr>
              <a:t>입력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DA5B8B5-3203-352A-A877-0BAC22A987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560" y="1501486"/>
            <a:ext cx="6136640" cy="422116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1B82B02-E76E-3983-FBCD-43143900178D}"/>
              </a:ext>
            </a:extLst>
          </p:cNvPr>
          <p:cNvSpPr txBox="1"/>
          <p:nvPr/>
        </p:nvSpPr>
        <p:spPr>
          <a:xfrm>
            <a:off x="4139064" y="1783111"/>
            <a:ext cx="9705071" cy="421653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b="1" dirty="0">
                <a:ea typeface="+mn-lt"/>
                <a:cs typeface="+mn-lt"/>
              </a:rPr>
              <a:t>Attention </a:t>
            </a:r>
            <a:r>
              <a:rPr lang="ko-KR" altLang="en-US" b="1" dirty="0">
                <a:ea typeface="+mn-lt"/>
                <a:cs typeface="+mn-lt"/>
              </a:rPr>
              <a:t>함수의 입력은 </a:t>
            </a:r>
            <a:r>
              <a:rPr lang="en-US" altLang="ko-KR" b="1" dirty="0">
                <a:ea typeface="+mn-lt"/>
                <a:cs typeface="+mn-lt"/>
              </a:rPr>
              <a:t>Query, Key, Value</a:t>
            </a:r>
            <a:r>
              <a:rPr lang="ko-KR" altLang="en-US" b="1" dirty="0">
                <a:ea typeface="+mn-lt"/>
                <a:cs typeface="+mn-lt"/>
              </a:rPr>
              <a:t>이다</a:t>
            </a:r>
            <a:r>
              <a:rPr lang="en-US" altLang="ko-KR" b="1" dirty="0">
                <a:ea typeface="+mn-lt"/>
                <a:cs typeface="+mn-lt"/>
              </a:rPr>
              <a:t>.</a:t>
            </a:r>
          </a:p>
          <a:p>
            <a:pPr algn="ctr"/>
            <a:endParaRPr lang="en-US" altLang="ko-KR" b="1" dirty="0">
              <a:ea typeface="+mn-lt"/>
              <a:cs typeface="+mn-lt"/>
            </a:endParaRPr>
          </a:p>
          <a:p>
            <a:pPr algn="ctr"/>
            <a:r>
              <a:rPr lang="en-US" altLang="ko-KR" b="1" dirty="0">
                <a:ea typeface="+mn-lt"/>
                <a:cs typeface="+mn-lt"/>
              </a:rPr>
              <a:t>Attention(Q, K, V) = Attention Value</a:t>
            </a:r>
          </a:p>
          <a:p>
            <a:pPr algn="ctr"/>
            <a:endParaRPr lang="en-US" altLang="ko-KR" b="1" dirty="0">
              <a:ea typeface="+mn-lt"/>
              <a:cs typeface="+mn-lt"/>
            </a:endParaRPr>
          </a:p>
          <a:p>
            <a:pPr algn="ctr"/>
            <a:r>
              <a:rPr lang="en-US" altLang="ko-KR" b="1" dirty="0">
                <a:ea typeface="+mn-lt"/>
                <a:cs typeface="+mn-lt"/>
              </a:rPr>
              <a:t>Q = t </a:t>
            </a:r>
            <a:r>
              <a:rPr lang="ko-KR" altLang="en-US" b="1" dirty="0">
                <a:ea typeface="+mn-lt"/>
                <a:cs typeface="+mn-lt"/>
              </a:rPr>
              <a:t>시점의 </a:t>
            </a:r>
            <a:r>
              <a:rPr lang="en-US" altLang="ko-KR" b="1" dirty="0">
                <a:ea typeface="+mn-lt"/>
                <a:cs typeface="+mn-lt"/>
              </a:rPr>
              <a:t>Decoder cell</a:t>
            </a:r>
            <a:r>
              <a:rPr lang="ko-KR" altLang="en-US" b="1" dirty="0">
                <a:ea typeface="+mn-lt"/>
                <a:cs typeface="+mn-lt"/>
              </a:rPr>
              <a:t>의</a:t>
            </a:r>
            <a:r>
              <a:rPr lang="en-US" altLang="ko-KR" b="1" dirty="0">
                <a:ea typeface="+mn-lt"/>
                <a:cs typeface="+mn-lt"/>
              </a:rPr>
              <a:t> </a:t>
            </a:r>
            <a:r>
              <a:rPr lang="ko-KR" altLang="en-US" b="1" dirty="0">
                <a:ea typeface="+mn-lt"/>
                <a:cs typeface="+mn-lt"/>
              </a:rPr>
              <a:t>은닉상태</a:t>
            </a:r>
            <a:endParaRPr lang="en-US" altLang="ko-KR" b="1" dirty="0">
              <a:ea typeface="+mn-lt"/>
              <a:cs typeface="+mn-lt"/>
            </a:endParaRPr>
          </a:p>
          <a:p>
            <a:pPr algn="ctr"/>
            <a:r>
              <a:rPr lang="en-US" altLang="ko-KR" b="1" dirty="0">
                <a:ea typeface="+mn-lt"/>
                <a:cs typeface="+mn-lt"/>
              </a:rPr>
              <a:t>K, V = </a:t>
            </a:r>
            <a:r>
              <a:rPr lang="ko-KR" altLang="en-US" b="1" dirty="0">
                <a:ea typeface="+mn-lt"/>
                <a:cs typeface="+mn-lt"/>
              </a:rPr>
              <a:t>모든 시점의 </a:t>
            </a:r>
            <a:r>
              <a:rPr lang="en-US" altLang="ko-KR" b="1" dirty="0">
                <a:ea typeface="+mn-lt"/>
                <a:cs typeface="+mn-lt"/>
              </a:rPr>
              <a:t>Encoder Cell</a:t>
            </a:r>
            <a:r>
              <a:rPr lang="ko-KR" altLang="en-US" b="1" dirty="0">
                <a:ea typeface="+mn-lt"/>
                <a:cs typeface="+mn-lt"/>
              </a:rPr>
              <a:t>의 은닉상태들</a:t>
            </a:r>
            <a:endParaRPr lang="en-US" altLang="ko-KR" b="1" dirty="0">
              <a:ea typeface="+mn-lt"/>
              <a:cs typeface="+mn-lt"/>
            </a:endParaRPr>
          </a:p>
          <a:p>
            <a:pPr algn="ctr"/>
            <a:endParaRPr lang="en-US" altLang="ko-KR" b="1" dirty="0">
              <a:ea typeface="+mn-lt"/>
              <a:cs typeface="+mn-lt"/>
            </a:endParaRPr>
          </a:p>
          <a:p>
            <a:pPr algn="ctr"/>
            <a:r>
              <a:rPr lang="en-US" altLang="ko-KR" b="1" dirty="0">
                <a:ea typeface="+mn-lt"/>
                <a:cs typeface="+mn-lt"/>
              </a:rPr>
              <a:t>-- </a:t>
            </a:r>
            <a:r>
              <a:rPr lang="ko-KR" altLang="en-US" b="1" dirty="0">
                <a:ea typeface="+mn-lt"/>
                <a:cs typeface="+mn-lt"/>
              </a:rPr>
              <a:t>진행 </a:t>
            </a:r>
            <a:r>
              <a:rPr lang="en-US" altLang="ko-KR" b="1" dirty="0">
                <a:ea typeface="+mn-lt"/>
                <a:cs typeface="+mn-lt"/>
              </a:rPr>
              <a:t>–</a:t>
            </a:r>
          </a:p>
          <a:p>
            <a:pPr algn="ctr"/>
            <a:endParaRPr lang="en-US" altLang="ko-KR" b="1" dirty="0">
              <a:ea typeface="+mn-lt"/>
              <a:cs typeface="+mn-lt"/>
            </a:endParaRPr>
          </a:p>
          <a:p>
            <a:pPr marL="342900" indent="-342900" algn="ctr">
              <a:buAutoNum type="arabicPeriod"/>
            </a:pPr>
            <a:r>
              <a:rPr lang="en-US" altLang="ko-KR" b="1" dirty="0">
                <a:ea typeface="+mn-lt"/>
                <a:cs typeface="+mn-lt"/>
              </a:rPr>
              <a:t>Q</a:t>
            </a:r>
            <a:r>
              <a:rPr lang="ko-KR" altLang="en-US" b="1" dirty="0">
                <a:ea typeface="+mn-lt"/>
                <a:cs typeface="+mn-lt"/>
              </a:rPr>
              <a:t>에 대해 모든 </a:t>
            </a:r>
            <a:r>
              <a:rPr lang="en-US" altLang="ko-KR" b="1" dirty="0">
                <a:ea typeface="+mn-lt"/>
                <a:cs typeface="+mn-lt"/>
              </a:rPr>
              <a:t>K</a:t>
            </a:r>
            <a:r>
              <a:rPr lang="ko-KR" altLang="en-US" b="1" dirty="0">
                <a:ea typeface="+mn-lt"/>
                <a:cs typeface="+mn-lt"/>
              </a:rPr>
              <a:t>와의 유사도를 구한다</a:t>
            </a:r>
            <a:r>
              <a:rPr lang="en-US" altLang="ko-KR" b="1" dirty="0">
                <a:ea typeface="+mn-lt"/>
                <a:cs typeface="+mn-lt"/>
              </a:rPr>
              <a:t>.</a:t>
            </a:r>
          </a:p>
          <a:p>
            <a:pPr marL="342900" indent="-342900" algn="ctr">
              <a:buAutoNum type="arabicPeriod"/>
            </a:pPr>
            <a:endParaRPr lang="en-US" altLang="ko-KR" b="1" dirty="0">
              <a:ea typeface="+mn-lt"/>
              <a:cs typeface="+mn-lt"/>
            </a:endParaRPr>
          </a:p>
          <a:p>
            <a:pPr marL="342900" indent="-342900" algn="ctr">
              <a:buAutoNum type="arabicPeriod"/>
            </a:pPr>
            <a:r>
              <a:rPr lang="ko-KR" altLang="en-US" b="1" dirty="0">
                <a:ea typeface="+mn-lt"/>
                <a:cs typeface="+mn-lt"/>
              </a:rPr>
              <a:t>해당 유사도를 </a:t>
            </a:r>
            <a:r>
              <a:rPr lang="en-US" altLang="ko-KR" b="1" dirty="0">
                <a:ea typeface="+mn-lt"/>
                <a:cs typeface="+mn-lt"/>
              </a:rPr>
              <a:t>K</a:t>
            </a:r>
            <a:r>
              <a:rPr lang="ko-KR" altLang="en-US" b="1" dirty="0">
                <a:ea typeface="+mn-lt"/>
                <a:cs typeface="+mn-lt"/>
              </a:rPr>
              <a:t>와 매핑 되어있는 각각의 </a:t>
            </a:r>
            <a:r>
              <a:rPr lang="en-US" altLang="ko-KR" b="1" dirty="0">
                <a:ea typeface="+mn-lt"/>
                <a:cs typeface="+mn-lt"/>
              </a:rPr>
              <a:t>V</a:t>
            </a:r>
            <a:r>
              <a:rPr lang="ko-KR" altLang="en-US" b="1" dirty="0">
                <a:ea typeface="+mn-lt"/>
                <a:cs typeface="+mn-lt"/>
              </a:rPr>
              <a:t>에 반영한다</a:t>
            </a:r>
            <a:r>
              <a:rPr lang="en-US" altLang="ko-KR" b="1" dirty="0">
                <a:ea typeface="+mn-lt"/>
                <a:cs typeface="+mn-lt"/>
              </a:rPr>
              <a:t>.</a:t>
            </a:r>
          </a:p>
          <a:p>
            <a:pPr marL="342900" indent="-342900" algn="ctr">
              <a:buAutoNum type="arabicPeriod"/>
            </a:pPr>
            <a:endParaRPr lang="en-US" altLang="ko-KR" b="1" dirty="0">
              <a:ea typeface="+mn-lt"/>
              <a:cs typeface="+mn-lt"/>
            </a:endParaRPr>
          </a:p>
          <a:p>
            <a:pPr marL="342900" indent="-342900" algn="ctr">
              <a:buAutoNum type="arabicPeriod"/>
            </a:pPr>
            <a:r>
              <a:rPr lang="ko-KR" altLang="en-US" b="1" dirty="0">
                <a:ea typeface="+mn-lt"/>
                <a:cs typeface="+mn-lt"/>
              </a:rPr>
              <a:t>유사도가 반영된 값을 모두 더해 </a:t>
            </a:r>
            <a:r>
              <a:rPr lang="en-US" altLang="ko-KR" b="1" dirty="0">
                <a:ea typeface="+mn-lt"/>
                <a:cs typeface="+mn-lt"/>
              </a:rPr>
              <a:t>Return</a:t>
            </a:r>
            <a:r>
              <a:rPr lang="ko-KR" altLang="en-US" b="1" dirty="0">
                <a:ea typeface="+mn-lt"/>
                <a:cs typeface="+mn-lt"/>
              </a:rPr>
              <a:t>한다</a:t>
            </a:r>
            <a:r>
              <a:rPr lang="en-US" altLang="ko-KR" b="1" dirty="0">
                <a:ea typeface="+mn-lt"/>
                <a:cs typeface="+mn-lt"/>
              </a:rPr>
              <a:t>.</a:t>
            </a:r>
          </a:p>
          <a:p>
            <a:pPr marL="342900" indent="-342900" algn="ctr">
              <a:buAutoNum type="arabicPeriod"/>
            </a:pPr>
            <a:endParaRPr lang="en-US" altLang="ko-KR" sz="1600" b="1" dirty="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291198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16745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3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54452"/>
            <a:ext cx="7433913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3600" b="1" dirty="0">
                <a:ea typeface="+mn-lt"/>
                <a:cs typeface="+mn-lt"/>
              </a:rPr>
              <a:t>Dot-Product Attention</a:t>
            </a:r>
            <a:endParaRPr lang="ko-KR" altLang="en-US" sz="3600" b="1" dirty="0">
              <a:ea typeface="+mn-lt"/>
              <a:cs typeface="+mn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B82B02-E76E-3983-FBCD-43143900178D}"/>
              </a:ext>
            </a:extLst>
          </p:cNvPr>
          <p:cNvSpPr txBox="1"/>
          <p:nvPr/>
        </p:nvSpPr>
        <p:spPr>
          <a:xfrm>
            <a:off x="1243464" y="5771978"/>
            <a:ext cx="9705071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1600" b="1" dirty="0">
                <a:ea typeface="+mn-lt"/>
                <a:cs typeface="+mn-lt"/>
              </a:rPr>
              <a:t>Attention</a:t>
            </a:r>
            <a:r>
              <a:rPr lang="ko-KR" altLang="en-US" sz="1600" b="1" dirty="0">
                <a:ea typeface="+mn-lt"/>
                <a:cs typeface="+mn-lt"/>
              </a:rPr>
              <a:t>의 종류 중 이해가 쉬운 </a:t>
            </a:r>
            <a:r>
              <a:rPr lang="en-US" altLang="ko-KR" sz="1600" b="1" dirty="0">
                <a:ea typeface="+mn-lt"/>
                <a:cs typeface="+mn-lt"/>
              </a:rPr>
              <a:t>Dot-Product Attention</a:t>
            </a:r>
            <a:r>
              <a:rPr lang="ko-KR" altLang="en-US" sz="1600" b="1" dirty="0">
                <a:ea typeface="+mn-lt"/>
                <a:cs typeface="+mn-lt"/>
              </a:rPr>
              <a:t>으로 설명</a:t>
            </a:r>
            <a:endParaRPr lang="en-US" altLang="ko-KR" sz="1600" b="1" dirty="0">
              <a:ea typeface="+mn-lt"/>
              <a:cs typeface="+mn-lt"/>
            </a:endParaRPr>
          </a:p>
          <a:p>
            <a:pPr algn="ctr"/>
            <a:r>
              <a:rPr lang="en-US" altLang="ko-KR" sz="1600" b="1" dirty="0">
                <a:ea typeface="+mn-lt"/>
                <a:cs typeface="+mn-lt"/>
              </a:rPr>
              <a:t>Decoder</a:t>
            </a:r>
            <a:r>
              <a:rPr lang="ko-KR" altLang="en-US" sz="1600" b="1" dirty="0">
                <a:ea typeface="+mn-lt"/>
                <a:cs typeface="+mn-lt"/>
              </a:rPr>
              <a:t>의 세번째 </a:t>
            </a:r>
            <a:r>
              <a:rPr lang="en-US" altLang="ko-KR" sz="1600" b="1" dirty="0">
                <a:ea typeface="+mn-lt"/>
                <a:cs typeface="+mn-lt"/>
              </a:rPr>
              <a:t>LSTM</a:t>
            </a:r>
            <a:r>
              <a:rPr lang="ko-KR" altLang="en-US" sz="1600" b="1" dirty="0">
                <a:ea typeface="+mn-lt"/>
                <a:cs typeface="+mn-lt"/>
              </a:rPr>
              <a:t>에서 연결된 선이 바로 </a:t>
            </a:r>
            <a:r>
              <a:rPr lang="en-US" altLang="ko-KR" sz="1600" b="1" dirty="0">
                <a:ea typeface="+mn-lt"/>
                <a:cs typeface="+mn-lt"/>
              </a:rPr>
              <a:t>Attention</a:t>
            </a:r>
            <a:r>
              <a:rPr lang="ko-KR" altLang="en-US" sz="1600" b="1" dirty="0">
                <a:ea typeface="+mn-lt"/>
                <a:cs typeface="+mn-lt"/>
              </a:rPr>
              <a:t>이다</a:t>
            </a:r>
            <a:endParaRPr lang="en-US" altLang="ko-KR" sz="1600" b="1" dirty="0">
              <a:ea typeface="+mn-lt"/>
              <a:cs typeface="+mn-lt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383B26A-CB0D-AF07-950D-0A78ED1616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750" y="1032708"/>
            <a:ext cx="55245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0876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16745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3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54452"/>
            <a:ext cx="7433913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3600" b="1" dirty="0">
                <a:ea typeface="+mn-lt"/>
                <a:cs typeface="+mn-lt"/>
              </a:rPr>
              <a:t>Dot-Product Attention</a:t>
            </a:r>
            <a:endParaRPr lang="ko-KR" altLang="en-US" sz="3600" b="1" dirty="0">
              <a:ea typeface="+mn-lt"/>
              <a:cs typeface="+mn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B82B02-E76E-3983-FBCD-43143900178D}"/>
              </a:ext>
            </a:extLst>
          </p:cNvPr>
          <p:cNvSpPr txBox="1"/>
          <p:nvPr/>
        </p:nvSpPr>
        <p:spPr>
          <a:xfrm>
            <a:off x="1243464" y="4867892"/>
            <a:ext cx="9705071" cy="156966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1600" b="1" dirty="0">
                <a:ea typeface="+mn-lt"/>
                <a:cs typeface="+mn-lt"/>
              </a:rPr>
              <a:t>1.</a:t>
            </a:r>
            <a:r>
              <a:rPr lang="ko-KR" altLang="en-US" sz="1600" b="1" dirty="0">
                <a:ea typeface="+mn-lt"/>
                <a:cs typeface="+mn-lt"/>
              </a:rPr>
              <a:t>왼쪽 그림</a:t>
            </a:r>
            <a:endParaRPr lang="en-US" altLang="ko-KR" sz="1600" b="1" dirty="0">
              <a:ea typeface="+mn-lt"/>
              <a:cs typeface="+mn-lt"/>
            </a:endParaRPr>
          </a:p>
          <a:p>
            <a:pPr algn="ctr"/>
            <a:r>
              <a:rPr lang="en-US" altLang="ko-KR" sz="1600" b="1" dirty="0">
                <a:ea typeface="+mn-lt"/>
                <a:cs typeface="+mn-lt"/>
              </a:rPr>
              <a:t>Attention Score</a:t>
            </a:r>
            <a:r>
              <a:rPr lang="ko-KR" altLang="en-US" sz="1600" b="1" dirty="0">
                <a:ea typeface="+mn-lt"/>
                <a:cs typeface="+mn-lt"/>
              </a:rPr>
              <a:t>를 구하는 것 현재 </a:t>
            </a:r>
            <a:r>
              <a:rPr lang="en-US" altLang="ko-KR" sz="1600" b="1" dirty="0">
                <a:ea typeface="+mn-lt"/>
                <a:cs typeface="+mn-lt"/>
              </a:rPr>
              <a:t>Decoder</a:t>
            </a:r>
            <a:r>
              <a:rPr lang="ko-KR" altLang="en-US" sz="1600" b="1" dirty="0">
                <a:ea typeface="+mn-lt"/>
                <a:cs typeface="+mn-lt"/>
              </a:rPr>
              <a:t>시점 </a:t>
            </a:r>
            <a:r>
              <a:rPr lang="en-US" altLang="ko-KR" sz="1600" b="1" dirty="0">
                <a:ea typeface="+mn-lt"/>
                <a:cs typeface="+mn-lt"/>
              </a:rPr>
              <a:t>t</a:t>
            </a:r>
            <a:r>
              <a:rPr lang="ko-KR" altLang="en-US" sz="1600" b="1" dirty="0">
                <a:ea typeface="+mn-lt"/>
                <a:cs typeface="+mn-lt"/>
              </a:rPr>
              <a:t>에서 단어를 예측하기 위해 </a:t>
            </a:r>
            <a:r>
              <a:rPr lang="en-US" altLang="ko-KR" sz="1600" b="1" dirty="0">
                <a:ea typeface="+mn-lt"/>
                <a:cs typeface="+mn-lt"/>
              </a:rPr>
              <a:t>Encoder</a:t>
            </a:r>
            <a:r>
              <a:rPr lang="ko-KR" altLang="en-US" sz="1600" b="1" dirty="0">
                <a:ea typeface="+mn-lt"/>
                <a:cs typeface="+mn-lt"/>
              </a:rPr>
              <a:t>의 모든 은닉상태 각각 </a:t>
            </a:r>
            <a:r>
              <a:rPr lang="en-US" altLang="ko-KR" sz="1600" b="1" dirty="0">
                <a:ea typeface="+mn-lt"/>
                <a:cs typeface="+mn-lt"/>
              </a:rPr>
              <a:t>Decoder</a:t>
            </a:r>
            <a:r>
              <a:rPr lang="ko-KR" altLang="en-US" sz="1600" b="1" dirty="0">
                <a:ea typeface="+mn-lt"/>
                <a:cs typeface="+mn-lt"/>
              </a:rPr>
              <a:t>의 현시점의 은닉상태 </a:t>
            </a:r>
            <a:r>
              <a:rPr lang="en-US" altLang="ko-KR" sz="1600" b="1" dirty="0" err="1">
                <a:ea typeface="+mn-lt"/>
                <a:cs typeface="+mn-lt"/>
              </a:rPr>
              <a:t>st</a:t>
            </a:r>
            <a:r>
              <a:rPr lang="ko-KR" altLang="en-US" sz="1600" b="1" dirty="0">
                <a:ea typeface="+mn-lt"/>
                <a:cs typeface="+mn-lt"/>
              </a:rPr>
              <a:t>와 얼마나 유사한지를 판단하는 스코어 값이다</a:t>
            </a:r>
            <a:r>
              <a:rPr lang="en-US" altLang="ko-KR" sz="1600" b="1" dirty="0">
                <a:ea typeface="+mn-lt"/>
                <a:cs typeface="+mn-lt"/>
              </a:rPr>
              <a:t>.</a:t>
            </a:r>
          </a:p>
          <a:p>
            <a:pPr algn="ctr"/>
            <a:r>
              <a:rPr lang="en-US" altLang="ko-KR" sz="1600" b="1" dirty="0">
                <a:ea typeface="+mn-lt"/>
                <a:cs typeface="+mn-lt"/>
              </a:rPr>
              <a:t>2. </a:t>
            </a:r>
            <a:r>
              <a:rPr lang="ko-KR" altLang="en-US" sz="1600" b="1" dirty="0">
                <a:ea typeface="+mn-lt"/>
                <a:cs typeface="+mn-lt"/>
              </a:rPr>
              <a:t>오른쪽 그림</a:t>
            </a:r>
            <a:endParaRPr lang="en-US" altLang="ko-KR" sz="1600" b="1" dirty="0">
              <a:ea typeface="+mn-lt"/>
              <a:cs typeface="+mn-lt"/>
            </a:endParaRPr>
          </a:p>
          <a:p>
            <a:pPr algn="ctr"/>
            <a:r>
              <a:rPr lang="ko-KR" altLang="en-US" sz="1600" b="1" dirty="0">
                <a:ea typeface="+mn-lt"/>
                <a:cs typeface="+mn-lt"/>
              </a:rPr>
              <a:t>활성화 함수인 </a:t>
            </a:r>
            <a:r>
              <a:rPr lang="en-US" altLang="ko-KR" sz="1600" b="1" dirty="0" err="1">
                <a:ea typeface="+mn-lt"/>
                <a:cs typeface="+mn-lt"/>
              </a:rPr>
              <a:t>Softmax</a:t>
            </a:r>
            <a:r>
              <a:rPr lang="ko-KR" altLang="en-US" sz="1600" b="1" dirty="0">
                <a:ea typeface="+mn-lt"/>
                <a:cs typeface="+mn-lt"/>
              </a:rPr>
              <a:t>함수를 통해 </a:t>
            </a:r>
            <a:r>
              <a:rPr lang="en-US" altLang="ko-KR" sz="1600" b="1" dirty="0">
                <a:ea typeface="+mn-lt"/>
                <a:cs typeface="+mn-lt"/>
              </a:rPr>
              <a:t>Attention </a:t>
            </a:r>
            <a:r>
              <a:rPr lang="ko-KR" altLang="en-US" sz="1600" b="1" dirty="0">
                <a:ea typeface="+mn-lt"/>
                <a:cs typeface="+mn-lt"/>
              </a:rPr>
              <a:t>분포를 구한다</a:t>
            </a:r>
            <a:r>
              <a:rPr lang="en-US" altLang="ko-KR" sz="1600" b="1" dirty="0">
                <a:ea typeface="+mn-lt"/>
                <a:cs typeface="+mn-lt"/>
              </a:rPr>
              <a:t>.</a:t>
            </a:r>
          </a:p>
          <a:p>
            <a:pPr algn="ctr"/>
            <a:r>
              <a:rPr lang="en-US" altLang="ko-KR" sz="1600" b="1" dirty="0">
                <a:ea typeface="+mn-lt"/>
                <a:cs typeface="+mn-lt"/>
              </a:rPr>
              <a:t>Encoder</a:t>
            </a:r>
            <a:r>
              <a:rPr lang="ko-KR" altLang="en-US" sz="1600" b="1" dirty="0">
                <a:ea typeface="+mn-lt"/>
                <a:cs typeface="+mn-lt"/>
              </a:rPr>
              <a:t>의 은닉상태에서의 </a:t>
            </a:r>
            <a:r>
              <a:rPr lang="en-US" altLang="ko-KR" sz="1600" b="1" dirty="0">
                <a:ea typeface="+mn-lt"/>
                <a:cs typeface="+mn-lt"/>
              </a:rPr>
              <a:t>Attention Weight</a:t>
            </a:r>
            <a:r>
              <a:rPr lang="ko-KR" altLang="en-US" sz="1600" b="1" dirty="0">
                <a:ea typeface="+mn-lt"/>
                <a:cs typeface="+mn-lt"/>
              </a:rPr>
              <a:t>의 크기를 직사각형으로 시각화 하였다</a:t>
            </a:r>
            <a:r>
              <a:rPr lang="en-US" altLang="ko-KR" sz="1600" b="1" dirty="0">
                <a:ea typeface="+mn-lt"/>
                <a:cs typeface="+mn-lt"/>
              </a:rPr>
              <a:t>.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68D877B-070B-1D3F-75B8-CBE44398E0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560" y="1262998"/>
            <a:ext cx="5486400" cy="325864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AF81C07-EA3F-487D-1A91-0C0B8C4AFE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3100" y="1149790"/>
            <a:ext cx="6438900" cy="337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3748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16745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3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54452"/>
            <a:ext cx="7433913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3600" b="1" dirty="0">
                <a:ea typeface="+mn-lt"/>
                <a:cs typeface="+mn-lt"/>
              </a:rPr>
              <a:t>Dot-Product Attention</a:t>
            </a:r>
            <a:endParaRPr lang="ko-KR" altLang="en-US" sz="3600" b="1" dirty="0">
              <a:ea typeface="+mn-lt"/>
              <a:cs typeface="+mn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B82B02-E76E-3983-FBCD-43143900178D}"/>
              </a:ext>
            </a:extLst>
          </p:cNvPr>
          <p:cNvSpPr txBox="1"/>
          <p:nvPr/>
        </p:nvSpPr>
        <p:spPr>
          <a:xfrm>
            <a:off x="1243463" y="4428310"/>
            <a:ext cx="9705071" cy="181588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1600" b="1" dirty="0">
                <a:ea typeface="+mn-lt"/>
                <a:cs typeface="+mn-lt"/>
              </a:rPr>
              <a:t>왼쪽 그림</a:t>
            </a:r>
            <a:endParaRPr lang="en-US" altLang="ko-KR" sz="1600" b="1" dirty="0">
              <a:ea typeface="+mn-lt"/>
              <a:cs typeface="+mn-lt"/>
            </a:endParaRPr>
          </a:p>
          <a:p>
            <a:pPr algn="ctr"/>
            <a:r>
              <a:rPr lang="ko-KR" altLang="en-US" sz="1600" b="1" dirty="0">
                <a:ea typeface="+mn-lt"/>
                <a:cs typeface="+mn-lt"/>
              </a:rPr>
              <a:t>각 </a:t>
            </a:r>
            <a:r>
              <a:rPr lang="en-US" altLang="ko-KR" sz="1600" b="1" dirty="0">
                <a:ea typeface="+mn-lt"/>
                <a:cs typeface="+mn-lt"/>
              </a:rPr>
              <a:t>Encoder</a:t>
            </a:r>
            <a:r>
              <a:rPr lang="ko-KR" altLang="en-US" sz="1600" b="1" dirty="0">
                <a:ea typeface="+mn-lt"/>
                <a:cs typeface="+mn-lt"/>
              </a:rPr>
              <a:t>의 </a:t>
            </a:r>
            <a:r>
              <a:rPr lang="en-US" altLang="ko-KR" sz="1600" b="1" dirty="0">
                <a:ea typeface="+mn-lt"/>
                <a:cs typeface="+mn-lt"/>
              </a:rPr>
              <a:t>Attention Weight</a:t>
            </a:r>
            <a:r>
              <a:rPr lang="ko-KR" altLang="en-US" sz="1600" b="1" dirty="0">
                <a:ea typeface="+mn-lt"/>
                <a:cs typeface="+mn-lt"/>
              </a:rPr>
              <a:t>와 은닉 상태를 합쳐 </a:t>
            </a:r>
            <a:r>
              <a:rPr lang="en-US" altLang="ko-KR" sz="1600" b="1" dirty="0">
                <a:ea typeface="+mn-lt"/>
                <a:cs typeface="+mn-lt"/>
              </a:rPr>
              <a:t>Attention</a:t>
            </a:r>
            <a:r>
              <a:rPr lang="ko-KR" altLang="en-US" sz="1600" b="1" dirty="0">
                <a:ea typeface="+mn-lt"/>
                <a:cs typeface="+mn-lt"/>
              </a:rPr>
              <a:t>값</a:t>
            </a:r>
            <a:r>
              <a:rPr lang="en-US" altLang="ko-KR" sz="1600" b="1" dirty="0">
                <a:ea typeface="+mn-lt"/>
                <a:cs typeface="+mn-lt"/>
              </a:rPr>
              <a:t>(at)</a:t>
            </a:r>
            <a:r>
              <a:rPr lang="ko-KR" altLang="en-US" sz="1600" b="1" dirty="0">
                <a:ea typeface="+mn-lt"/>
                <a:cs typeface="+mn-lt"/>
              </a:rPr>
              <a:t>을 구한다</a:t>
            </a:r>
            <a:r>
              <a:rPr lang="en-US" altLang="ko-KR" sz="1600" b="1" dirty="0">
                <a:ea typeface="+mn-lt"/>
                <a:cs typeface="+mn-lt"/>
              </a:rPr>
              <a:t>.</a:t>
            </a:r>
          </a:p>
          <a:p>
            <a:pPr algn="ctr"/>
            <a:endParaRPr lang="en-US" altLang="ko-KR" sz="1600" b="1" dirty="0">
              <a:ea typeface="+mn-lt"/>
              <a:cs typeface="+mn-lt"/>
            </a:endParaRPr>
          </a:p>
          <a:p>
            <a:pPr algn="ctr"/>
            <a:r>
              <a:rPr lang="ko-KR" altLang="en-US" sz="1600" b="1" dirty="0">
                <a:ea typeface="+mn-lt"/>
                <a:cs typeface="+mn-lt"/>
              </a:rPr>
              <a:t>오른쪽그림</a:t>
            </a:r>
            <a:endParaRPr lang="en-US" altLang="ko-KR" sz="1600" b="1" dirty="0">
              <a:ea typeface="+mn-lt"/>
              <a:cs typeface="+mn-lt"/>
            </a:endParaRPr>
          </a:p>
          <a:p>
            <a:pPr algn="ctr"/>
            <a:r>
              <a:rPr lang="en-US" altLang="ko-KR" sz="1600" b="1" dirty="0">
                <a:ea typeface="+mn-lt"/>
                <a:cs typeface="+mn-lt"/>
              </a:rPr>
              <a:t>Attention </a:t>
            </a:r>
            <a:r>
              <a:rPr lang="ko-KR" altLang="en-US" sz="1600" b="1" dirty="0">
                <a:ea typeface="+mn-lt"/>
                <a:cs typeface="+mn-lt"/>
              </a:rPr>
              <a:t>값과 </a:t>
            </a:r>
            <a:r>
              <a:rPr lang="en-US" altLang="ko-KR" sz="1600" b="1" dirty="0">
                <a:ea typeface="+mn-lt"/>
                <a:cs typeface="+mn-lt"/>
              </a:rPr>
              <a:t>Decoder</a:t>
            </a:r>
            <a:r>
              <a:rPr lang="ko-KR" altLang="en-US" sz="1600" b="1" dirty="0">
                <a:ea typeface="+mn-lt"/>
                <a:cs typeface="+mn-lt"/>
              </a:rPr>
              <a:t>의 </a:t>
            </a:r>
            <a:r>
              <a:rPr lang="en-US" altLang="ko-KR" sz="1600" b="1" dirty="0">
                <a:ea typeface="+mn-lt"/>
                <a:cs typeface="+mn-lt"/>
              </a:rPr>
              <a:t>t</a:t>
            </a:r>
            <a:r>
              <a:rPr lang="ko-KR" altLang="en-US" sz="1600" b="1" dirty="0">
                <a:ea typeface="+mn-lt"/>
                <a:cs typeface="+mn-lt"/>
              </a:rPr>
              <a:t>시점의 은닉상태를 연결한다</a:t>
            </a:r>
            <a:r>
              <a:rPr lang="en-US" altLang="ko-KR" sz="1600" b="1" dirty="0">
                <a:ea typeface="+mn-lt"/>
                <a:cs typeface="+mn-lt"/>
              </a:rPr>
              <a:t>.(Concatenate)</a:t>
            </a:r>
          </a:p>
          <a:p>
            <a:pPr algn="ctr"/>
            <a:r>
              <a:rPr lang="ko-KR" altLang="en-US" sz="1600" b="1" dirty="0">
                <a:ea typeface="+mn-lt"/>
                <a:cs typeface="+mn-lt"/>
              </a:rPr>
              <a:t>이때</a:t>
            </a:r>
            <a:r>
              <a:rPr lang="en-US" altLang="ko-KR" sz="1600" b="1" dirty="0">
                <a:ea typeface="+mn-lt"/>
                <a:cs typeface="+mn-lt"/>
              </a:rPr>
              <a:t> </a:t>
            </a:r>
            <a:r>
              <a:rPr lang="en-US" altLang="ko-KR" sz="1600" b="1" dirty="0" err="1">
                <a:ea typeface="+mn-lt"/>
                <a:cs typeface="+mn-lt"/>
              </a:rPr>
              <a:t>vt</a:t>
            </a:r>
            <a:r>
              <a:rPr lang="ko-KR" altLang="en-US" sz="1600" b="1" dirty="0">
                <a:ea typeface="+mn-lt"/>
                <a:cs typeface="+mn-lt"/>
              </a:rPr>
              <a:t>를 </a:t>
            </a:r>
            <a:r>
              <a:rPr lang="en-US" altLang="ko-KR" sz="1600" b="1" dirty="0">
                <a:ea typeface="+mn-lt"/>
                <a:cs typeface="+mn-lt"/>
              </a:rPr>
              <a:t>y^ </a:t>
            </a:r>
            <a:r>
              <a:rPr lang="ko-KR" altLang="en-US" sz="1600" b="1" dirty="0">
                <a:ea typeface="+mn-lt"/>
                <a:cs typeface="+mn-lt"/>
              </a:rPr>
              <a:t>예측</a:t>
            </a:r>
            <a:r>
              <a:rPr lang="en-US" altLang="ko-KR" sz="1600" b="1" dirty="0">
                <a:ea typeface="+mn-lt"/>
                <a:cs typeface="+mn-lt"/>
              </a:rPr>
              <a:t> </a:t>
            </a:r>
            <a:r>
              <a:rPr lang="ko-KR" altLang="en-US" sz="1600" b="1" dirty="0">
                <a:ea typeface="+mn-lt"/>
                <a:cs typeface="+mn-lt"/>
              </a:rPr>
              <a:t>연산의 입력으로 사용하여 </a:t>
            </a:r>
            <a:r>
              <a:rPr lang="en-US" altLang="ko-KR" sz="1600" b="1" dirty="0">
                <a:ea typeface="+mn-lt"/>
                <a:cs typeface="+mn-lt"/>
              </a:rPr>
              <a:t>Encoder</a:t>
            </a:r>
            <a:r>
              <a:rPr lang="ko-KR" altLang="en-US" sz="1600" b="1" dirty="0">
                <a:ea typeface="+mn-lt"/>
                <a:cs typeface="+mn-lt"/>
              </a:rPr>
              <a:t>의 정보를 활용해 </a:t>
            </a:r>
            <a:r>
              <a:rPr lang="en-US" altLang="ko-KR" sz="1600" b="1" dirty="0">
                <a:ea typeface="+mn-lt"/>
                <a:cs typeface="+mn-lt"/>
              </a:rPr>
              <a:t>y^</a:t>
            </a:r>
            <a:r>
              <a:rPr lang="ko-KR" altLang="en-US" sz="1600" b="1" dirty="0">
                <a:ea typeface="+mn-lt"/>
                <a:cs typeface="+mn-lt"/>
              </a:rPr>
              <a:t>를</a:t>
            </a:r>
            <a:endParaRPr lang="en-US" altLang="ko-KR" sz="1600" b="1" dirty="0">
              <a:ea typeface="+mn-lt"/>
              <a:cs typeface="+mn-lt"/>
            </a:endParaRPr>
          </a:p>
          <a:p>
            <a:pPr algn="ctr"/>
            <a:r>
              <a:rPr lang="ko-KR" altLang="en-US" sz="1600" b="1" dirty="0">
                <a:ea typeface="+mn-lt"/>
                <a:cs typeface="+mn-lt"/>
              </a:rPr>
              <a:t>좀 더 잘 예측 할 수 있게 된다</a:t>
            </a:r>
            <a:r>
              <a:rPr lang="en-US" altLang="ko-KR" sz="1600" b="1" dirty="0">
                <a:ea typeface="+mn-lt"/>
                <a:cs typeface="+mn-lt"/>
              </a:rPr>
              <a:t>. </a:t>
            </a:r>
            <a:r>
              <a:rPr lang="ko-KR" altLang="en-US" sz="1600" b="1" dirty="0">
                <a:ea typeface="+mn-lt"/>
                <a:cs typeface="+mn-lt"/>
              </a:rPr>
              <a:t>이것이 바로</a:t>
            </a:r>
            <a:r>
              <a:rPr lang="en-US" altLang="ko-KR" sz="1600" b="1" dirty="0">
                <a:ea typeface="+mn-lt"/>
                <a:cs typeface="+mn-lt"/>
              </a:rPr>
              <a:t> Attention</a:t>
            </a:r>
            <a:r>
              <a:rPr lang="ko-KR" altLang="en-US" sz="1600" b="1" dirty="0">
                <a:ea typeface="+mn-lt"/>
                <a:cs typeface="+mn-lt"/>
              </a:rPr>
              <a:t>의 핵심이다</a:t>
            </a:r>
            <a:r>
              <a:rPr lang="en-US" altLang="ko-KR" sz="1600" b="1" dirty="0">
                <a:ea typeface="+mn-lt"/>
                <a:cs typeface="+mn-lt"/>
              </a:rPr>
              <a:t>.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AEE2991-21C4-3B14-73C7-E5A2FF66D4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484" y="1032708"/>
            <a:ext cx="5038090" cy="314073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FBAC146-5261-CB08-773B-420F684DE7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1340893"/>
            <a:ext cx="5553072" cy="2832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3078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16745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3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54452"/>
            <a:ext cx="7433913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3600" b="1" dirty="0">
                <a:ea typeface="+mn-lt"/>
                <a:cs typeface="+mn-lt"/>
              </a:rPr>
              <a:t>Dot-Product Attention</a:t>
            </a:r>
            <a:endParaRPr lang="ko-KR" altLang="en-US" sz="3600" b="1" dirty="0">
              <a:ea typeface="+mn-lt"/>
              <a:cs typeface="+mn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B82B02-E76E-3983-FBCD-43143900178D}"/>
              </a:ext>
            </a:extLst>
          </p:cNvPr>
          <p:cNvSpPr txBox="1"/>
          <p:nvPr/>
        </p:nvSpPr>
        <p:spPr>
          <a:xfrm>
            <a:off x="1243464" y="5356480"/>
            <a:ext cx="9705071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1600" b="1" dirty="0">
                <a:ea typeface="+mn-lt"/>
                <a:cs typeface="+mn-lt"/>
              </a:rPr>
              <a:t>가중치 행렬과 곱한 후에 </a:t>
            </a:r>
            <a:r>
              <a:rPr lang="ko-KR" altLang="en-US" sz="1600" b="1" dirty="0" err="1">
                <a:ea typeface="+mn-lt"/>
                <a:cs typeface="+mn-lt"/>
              </a:rPr>
              <a:t>하이퍼볼릭탄젠트</a:t>
            </a:r>
            <a:r>
              <a:rPr lang="ko-KR" altLang="en-US" sz="1600" b="1" dirty="0">
                <a:ea typeface="+mn-lt"/>
                <a:cs typeface="+mn-lt"/>
              </a:rPr>
              <a:t> 함수를 지나 </a:t>
            </a:r>
            <a:r>
              <a:rPr lang="ko-KR" altLang="en-US" sz="1600" b="1" dirty="0" err="1">
                <a:ea typeface="+mn-lt"/>
                <a:cs typeface="+mn-lt"/>
              </a:rPr>
              <a:t>출력층</a:t>
            </a:r>
            <a:r>
              <a:rPr lang="ko-KR" altLang="en-US" sz="1600" b="1" dirty="0">
                <a:ea typeface="+mn-lt"/>
                <a:cs typeface="+mn-lt"/>
              </a:rPr>
              <a:t> 연산을 위한 새로운 </a:t>
            </a:r>
            <a:r>
              <a:rPr lang="en-US" altLang="ko-KR" sz="1600" b="1" dirty="0">
                <a:ea typeface="+mn-lt"/>
                <a:cs typeface="+mn-lt"/>
              </a:rPr>
              <a:t>Vector ~</a:t>
            </a:r>
            <a:r>
              <a:rPr lang="en-US" altLang="ko-KR" sz="1600" b="1" dirty="0" err="1">
                <a:ea typeface="+mn-lt"/>
                <a:cs typeface="+mn-lt"/>
              </a:rPr>
              <a:t>st</a:t>
            </a:r>
            <a:r>
              <a:rPr lang="ko-KR" altLang="en-US" sz="1600" b="1" dirty="0">
                <a:ea typeface="+mn-lt"/>
                <a:cs typeface="+mn-lt"/>
              </a:rPr>
              <a:t>를 가진다</a:t>
            </a:r>
            <a:r>
              <a:rPr lang="en-US" altLang="ko-KR" sz="1600" b="1" dirty="0">
                <a:ea typeface="+mn-lt"/>
                <a:cs typeface="+mn-lt"/>
              </a:rPr>
              <a:t>.</a:t>
            </a:r>
          </a:p>
          <a:p>
            <a:pPr algn="ctr"/>
            <a:r>
              <a:rPr lang="en-US" altLang="ko-KR" sz="1600" b="1" dirty="0">
                <a:ea typeface="+mn-lt"/>
                <a:cs typeface="+mn-lt"/>
              </a:rPr>
              <a:t>Seq2seq</a:t>
            </a:r>
            <a:r>
              <a:rPr lang="ko-KR" altLang="en-US" sz="1600" b="1" dirty="0">
                <a:ea typeface="+mn-lt"/>
                <a:cs typeface="+mn-lt"/>
              </a:rPr>
              <a:t>의 </a:t>
            </a:r>
            <a:r>
              <a:rPr lang="ko-KR" altLang="en-US" sz="1600" b="1" dirty="0" err="1">
                <a:ea typeface="+mn-lt"/>
                <a:cs typeface="+mn-lt"/>
              </a:rPr>
              <a:t>출력층</a:t>
            </a:r>
            <a:r>
              <a:rPr lang="ko-KR" altLang="en-US" sz="1600" b="1" dirty="0">
                <a:ea typeface="+mn-lt"/>
                <a:cs typeface="+mn-lt"/>
              </a:rPr>
              <a:t> 입력이  </a:t>
            </a:r>
            <a:r>
              <a:rPr lang="en-US" altLang="ko-KR" sz="1600" b="1" dirty="0">
                <a:ea typeface="+mn-lt"/>
                <a:cs typeface="+mn-lt"/>
              </a:rPr>
              <a:t>t</a:t>
            </a:r>
            <a:r>
              <a:rPr lang="ko-KR" altLang="en-US" sz="1600" b="1" dirty="0">
                <a:ea typeface="+mn-lt"/>
                <a:cs typeface="+mn-lt"/>
              </a:rPr>
              <a:t>시점의 은닉상태인 </a:t>
            </a:r>
            <a:r>
              <a:rPr lang="en-US" altLang="ko-KR" sz="1600" b="1" dirty="0" err="1">
                <a:ea typeface="+mn-lt"/>
                <a:cs typeface="+mn-lt"/>
              </a:rPr>
              <a:t>st</a:t>
            </a:r>
            <a:r>
              <a:rPr lang="ko-KR" altLang="en-US" sz="1600" b="1" dirty="0">
                <a:ea typeface="+mn-lt"/>
                <a:cs typeface="+mn-lt"/>
              </a:rPr>
              <a:t>였으나</a:t>
            </a:r>
            <a:r>
              <a:rPr lang="en-US" altLang="ko-KR" sz="1600" b="1" dirty="0">
                <a:ea typeface="+mn-lt"/>
                <a:cs typeface="+mn-lt"/>
              </a:rPr>
              <a:t>, Attention</a:t>
            </a:r>
            <a:r>
              <a:rPr lang="ko-KR" altLang="en-US" sz="1600" b="1" dirty="0">
                <a:ea typeface="+mn-lt"/>
                <a:cs typeface="+mn-lt"/>
              </a:rPr>
              <a:t>에서는 </a:t>
            </a:r>
            <a:r>
              <a:rPr lang="en-US" altLang="ko-KR" sz="1600" b="1" dirty="0">
                <a:ea typeface="+mn-lt"/>
                <a:cs typeface="+mn-lt"/>
              </a:rPr>
              <a:t>~</a:t>
            </a:r>
            <a:r>
              <a:rPr lang="en-US" altLang="ko-KR" sz="1600" b="1" dirty="0" err="1">
                <a:ea typeface="+mn-lt"/>
                <a:cs typeface="+mn-lt"/>
              </a:rPr>
              <a:t>st</a:t>
            </a:r>
            <a:r>
              <a:rPr lang="ko-KR" altLang="en-US" sz="1600" b="1" dirty="0">
                <a:ea typeface="+mn-lt"/>
                <a:cs typeface="+mn-lt"/>
              </a:rPr>
              <a:t>가 되는 것이다</a:t>
            </a:r>
            <a:r>
              <a:rPr lang="en-US" altLang="ko-KR" sz="1600" b="1" dirty="0">
                <a:ea typeface="+mn-lt"/>
                <a:cs typeface="+mn-lt"/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164710E-8C20-68CA-F1A8-8749AB6307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2656" y="1335821"/>
            <a:ext cx="7786688" cy="3757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9031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16745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3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54452"/>
            <a:ext cx="7433913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3600" b="1" dirty="0">
                <a:ea typeface="+mn-lt"/>
                <a:cs typeface="+mn-lt"/>
              </a:rPr>
              <a:t>Attention</a:t>
            </a:r>
            <a:r>
              <a:rPr lang="ko-KR" altLang="en-US" sz="3600" b="1" dirty="0">
                <a:ea typeface="+mn-lt"/>
                <a:cs typeface="+mn-lt"/>
              </a:rPr>
              <a:t>의 다른 종류</a:t>
            </a:r>
            <a:endParaRPr lang="en-US" altLang="ko-KR" sz="3600" b="1" dirty="0">
              <a:ea typeface="+mn-lt"/>
              <a:cs typeface="+mn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B82B02-E76E-3983-FBCD-43143900178D}"/>
              </a:ext>
            </a:extLst>
          </p:cNvPr>
          <p:cNvSpPr txBox="1"/>
          <p:nvPr/>
        </p:nvSpPr>
        <p:spPr>
          <a:xfrm>
            <a:off x="1243464" y="5356480"/>
            <a:ext cx="9705071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1600" b="1" dirty="0" err="1">
                <a:ea typeface="+mn-lt"/>
                <a:cs typeface="+mn-lt"/>
              </a:rPr>
              <a:t>st</a:t>
            </a:r>
            <a:r>
              <a:rPr lang="en-US" altLang="ko-KR" sz="1600" b="1" dirty="0">
                <a:ea typeface="+mn-lt"/>
                <a:cs typeface="+mn-lt"/>
              </a:rPr>
              <a:t> =&gt;</a:t>
            </a:r>
            <a:r>
              <a:rPr lang="ko-KR" altLang="en-US" sz="1600" b="1" dirty="0">
                <a:ea typeface="+mn-lt"/>
                <a:cs typeface="+mn-lt"/>
              </a:rPr>
              <a:t> </a:t>
            </a:r>
            <a:r>
              <a:rPr lang="en-US" altLang="ko-KR" sz="1600" b="1" dirty="0">
                <a:ea typeface="+mn-lt"/>
                <a:cs typeface="+mn-lt"/>
              </a:rPr>
              <a:t>Query</a:t>
            </a:r>
          </a:p>
          <a:p>
            <a:pPr algn="ctr"/>
            <a:r>
              <a:rPr lang="en-US" altLang="ko-KR" sz="1600" b="1" dirty="0" err="1">
                <a:ea typeface="+mn-lt"/>
                <a:cs typeface="+mn-lt"/>
              </a:rPr>
              <a:t>hj</a:t>
            </a:r>
            <a:r>
              <a:rPr lang="en-US" altLang="ko-KR" sz="1600" b="1" dirty="0">
                <a:ea typeface="+mn-lt"/>
                <a:cs typeface="+mn-lt"/>
              </a:rPr>
              <a:t> =&gt; Keys</a:t>
            </a:r>
          </a:p>
          <a:p>
            <a:pPr algn="ctr"/>
            <a:r>
              <a:rPr lang="en-US" altLang="ko-KR" sz="1600" b="1" dirty="0" err="1">
                <a:ea typeface="+mn-lt"/>
                <a:cs typeface="+mn-lt"/>
              </a:rPr>
              <a:t>Wa</a:t>
            </a:r>
            <a:r>
              <a:rPr lang="en-US" altLang="ko-KR" sz="1600" b="1" dirty="0">
                <a:ea typeface="+mn-lt"/>
                <a:cs typeface="+mn-lt"/>
              </a:rPr>
              <a:t>, Wb =&gt; Weight </a:t>
            </a:r>
          </a:p>
        </p:txBody>
      </p:sp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83D9A86B-CD44-72F9-A08C-FA07078F2E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7375" y="1029925"/>
            <a:ext cx="8172450" cy="398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3247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0CBBDACB-0C52-458D-A6E9-9D4D09DD8D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6" b="781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7A3BD19-30DB-0EDF-D50E-F50DFA1D98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8895"/>
            <a:ext cx="12192000" cy="6916895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6CB478BC-23FB-4EA9-8F28-CDE4FF7C7CD1}"/>
              </a:ext>
            </a:extLst>
          </p:cNvPr>
          <p:cNvGrpSpPr/>
          <p:nvPr/>
        </p:nvGrpSpPr>
        <p:grpSpPr>
          <a:xfrm>
            <a:off x="426720" y="3465512"/>
            <a:ext cx="5669280" cy="3001327"/>
            <a:chOff x="426720" y="3465512"/>
            <a:chExt cx="5669280" cy="3001327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FE28A37-4667-4ABC-99F2-A39EA9EF68F0}"/>
                </a:ext>
              </a:extLst>
            </p:cNvPr>
            <p:cNvSpPr/>
            <p:nvPr/>
          </p:nvSpPr>
          <p:spPr>
            <a:xfrm>
              <a:off x="426720" y="3465512"/>
              <a:ext cx="5669280" cy="3001327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667BF3E3-F42F-4761-8D39-E67912A52438}"/>
                </a:ext>
              </a:extLst>
            </p:cNvPr>
            <p:cNvGrpSpPr/>
            <p:nvPr/>
          </p:nvGrpSpPr>
          <p:grpSpPr>
            <a:xfrm>
              <a:off x="657910" y="3708260"/>
              <a:ext cx="4775682" cy="1750143"/>
              <a:chOff x="2700072" y="2021840"/>
              <a:chExt cx="6502919" cy="2383124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7C2DF40-F059-4C5A-845B-22A41B693565}"/>
                  </a:ext>
                </a:extLst>
              </p:cNvPr>
              <p:cNvSpPr txBox="1"/>
              <p:nvPr/>
            </p:nvSpPr>
            <p:spPr>
              <a:xfrm>
                <a:off x="2700072" y="2021840"/>
                <a:ext cx="1746650" cy="71245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 rtlCol="0" anchor="t">
                <a:spAutoFit/>
              </a:bodyPr>
              <a:lstStyle/>
              <a:p>
                <a:r>
                  <a:rPr lang="en-US" altLang="ko-KR" sz="2800" b="1" dirty="0">
                    <a:solidFill>
                      <a:schemeClr val="bg1"/>
                    </a:solidFill>
                  </a:rPr>
                  <a:t>Part 4 </a:t>
                </a:r>
                <a:endParaRPr lang="ko-KR" altLang="en-US" sz="2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D567853-BF0A-4002-9700-20541149E58E}"/>
                  </a:ext>
                </a:extLst>
              </p:cNvPr>
              <p:cNvSpPr txBox="1"/>
              <p:nvPr/>
            </p:nvSpPr>
            <p:spPr>
              <a:xfrm>
                <a:off x="3287257" y="3273417"/>
                <a:ext cx="5915734" cy="1131547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 rtlCol="0" anchor="t">
                <a:spAutoFit/>
              </a:bodyPr>
              <a:lstStyle/>
              <a:p>
                <a:pPr algn="ctr"/>
                <a:r>
                  <a:rPr lang="en-US" altLang="ko-KR" sz="4800" b="1" dirty="0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TRANSFOMER</a:t>
                </a:r>
                <a:endParaRPr lang="ko-KR" altLang="en-US" sz="48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535473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5615E82F-93E8-4ADF-A170-129033E47B8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82" b="951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AE40350E-09AB-43F9-A15D-3067D7C6C051}"/>
              </a:ext>
            </a:extLst>
          </p:cNvPr>
          <p:cNvGrpSpPr/>
          <p:nvPr/>
        </p:nvGrpSpPr>
        <p:grpSpPr>
          <a:xfrm>
            <a:off x="426720" y="3465512"/>
            <a:ext cx="5669280" cy="3001327"/>
            <a:chOff x="426720" y="3465512"/>
            <a:chExt cx="5669280" cy="3001327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FB253996-9806-40AB-89EA-69B28BD22D4E}"/>
                </a:ext>
              </a:extLst>
            </p:cNvPr>
            <p:cNvSpPr/>
            <p:nvPr/>
          </p:nvSpPr>
          <p:spPr>
            <a:xfrm>
              <a:off x="426720" y="3465512"/>
              <a:ext cx="5669280" cy="3001327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1845643F-20C1-4F46-A6F5-B1AF67DE2139}"/>
                </a:ext>
              </a:extLst>
            </p:cNvPr>
            <p:cNvGrpSpPr/>
            <p:nvPr/>
          </p:nvGrpSpPr>
          <p:grpSpPr>
            <a:xfrm>
              <a:off x="657911" y="3708260"/>
              <a:ext cx="5000199" cy="1803873"/>
              <a:chOff x="2700072" y="2021840"/>
              <a:chExt cx="6808629" cy="2456287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7E11296-29DB-4C93-ABB1-179A9F33DBFD}"/>
                  </a:ext>
                </a:extLst>
              </p:cNvPr>
              <p:cNvSpPr txBox="1"/>
              <p:nvPr/>
            </p:nvSpPr>
            <p:spPr>
              <a:xfrm>
                <a:off x="2700072" y="2021840"/>
                <a:ext cx="1881982" cy="7124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800" b="1">
                    <a:solidFill>
                      <a:schemeClr val="bg1"/>
                    </a:solidFill>
                  </a:rPr>
                  <a:t>Part 1, </a:t>
                </a:r>
                <a:endParaRPr lang="ko-KR" altLang="en-US" sz="28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864ECFB-1EF9-4779-8242-1790A92FF205}"/>
                  </a:ext>
                </a:extLst>
              </p:cNvPr>
              <p:cNvSpPr txBox="1"/>
              <p:nvPr/>
            </p:nvSpPr>
            <p:spPr>
              <a:xfrm>
                <a:off x="2981539" y="3346580"/>
                <a:ext cx="6527162" cy="1131547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 rtlCol="0" anchor="t">
                <a:spAutoFit/>
              </a:bodyPr>
              <a:lstStyle/>
              <a:p>
                <a:pPr algn="ctr"/>
                <a:r>
                  <a:rPr lang="en-US" altLang="ko-KR" sz="4800" b="1" dirty="0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Introduce PLMs</a:t>
                </a:r>
                <a:endParaRPr lang="ko-KR" altLang="en-US" sz="48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681092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0CBBDACB-0C52-458D-A6E9-9D4D09DD8D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6" b="781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7A3BD19-30DB-0EDF-D50E-F50DFA1D98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8895"/>
            <a:ext cx="12192000" cy="6916895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6CB478BC-23FB-4EA9-8F28-CDE4FF7C7CD1}"/>
              </a:ext>
            </a:extLst>
          </p:cNvPr>
          <p:cNvGrpSpPr/>
          <p:nvPr/>
        </p:nvGrpSpPr>
        <p:grpSpPr>
          <a:xfrm>
            <a:off x="426720" y="3465512"/>
            <a:ext cx="5669280" cy="3001327"/>
            <a:chOff x="426720" y="3465512"/>
            <a:chExt cx="5669280" cy="3001327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FE28A37-4667-4ABC-99F2-A39EA9EF68F0}"/>
                </a:ext>
              </a:extLst>
            </p:cNvPr>
            <p:cNvSpPr/>
            <p:nvPr/>
          </p:nvSpPr>
          <p:spPr>
            <a:xfrm>
              <a:off x="426720" y="3465512"/>
              <a:ext cx="5669280" cy="3001327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667BF3E3-F42F-4761-8D39-E67912A52438}"/>
                </a:ext>
              </a:extLst>
            </p:cNvPr>
            <p:cNvGrpSpPr/>
            <p:nvPr/>
          </p:nvGrpSpPr>
          <p:grpSpPr>
            <a:xfrm>
              <a:off x="657910" y="3708260"/>
              <a:ext cx="3432015" cy="1750143"/>
              <a:chOff x="2700072" y="2021840"/>
              <a:chExt cx="4673285" cy="2383124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7C2DF40-F059-4C5A-845B-22A41B693565}"/>
                  </a:ext>
                </a:extLst>
              </p:cNvPr>
              <p:cNvSpPr txBox="1"/>
              <p:nvPr/>
            </p:nvSpPr>
            <p:spPr>
              <a:xfrm>
                <a:off x="2700072" y="2021840"/>
                <a:ext cx="1746650" cy="71245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 rtlCol="0" anchor="t">
                <a:spAutoFit/>
              </a:bodyPr>
              <a:lstStyle/>
              <a:p>
                <a:r>
                  <a:rPr lang="en-US" altLang="ko-KR" sz="2800" b="1" dirty="0">
                    <a:solidFill>
                      <a:schemeClr val="bg1"/>
                    </a:solidFill>
                  </a:rPr>
                  <a:t>Part 5 </a:t>
                </a:r>
                <a:endParaRPr lang="ko-KR" altLang="en-US" sz="2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D567853-BF0A-4002-9700-20541149E58E}"/>
                  </a:ext>
                </a:extLst>
              </p:cNvPr>
              <p:cNvSpPr txBox="1"/>
              <p:nvPr/>
            </p:nvSpPr>
            <p:spPr>
              <a:xfrm>
                <a:off x="5116898" y="3273417"/>
                <a:ext cx="2256459" cy="1131547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 rtlCol="0" anchor="t">
                <a:spAutoFit/>
              </a:bodyPr>
              <a:lstStyle/>
              <a:p>
                <a:pPr algn="ctr"/>
                <a:r>
                  <a:rPr lang="en-US" altLang="ko-KR" sz="4800" b="1" dirty="0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BERT</a:t>
                </a:r>
                <a:endParaRPr lang="ko-KR" altLang="en-US" sz="48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140596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0CBBDACB-0C52-458D-A6E9-9D4D09DD8D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6" b="781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7A3BD19-30DB-0EDF-D50E-F50DFA1D98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8895"/>
            <a:ext cx="12192000" cy="6916895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6CB478BC-23FB-4EA9-8F28-CDE4FF7C7CD1}"/>
              </a:ext>
            </a:extLst>
          </p:cNvPr>
          <p:cNvGrpSpPr/>
          <p:nvPr/>
        </p:nvGrpSpPr>
        <p:grpSpPr>
          <a:xfrm>
            <a:off x="426720" y="3465512"/>
            <a:ext cx="5669280" cy="3001327"/>
            <a:chOff x="426720" y="3465512"/>
            <a:chExt cx="5669280" cy="3001327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FE28A37-4667-4ABC-99F2-A39EA9EF68F0}"/>
                </a:ext>
              </a:extLst>
            </p:cNvPr>
            <p:cNvSpPr/>
            <p:nvPr/>
          </p:nvSpPr>
          <p:spPr>
            <a:xfrm>
              <a:off x="426720" y="3465512"/>
              <a:ext cx="5669280" cy="3001327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667BF3E3-F42F-4761-8D39-E67912A52438}"/>
                </a:ext>
              </a:extLst>
            </p:cNvPr>
            <p:cNvGrpSpPr/>
            <p:nvPr/>
          </p:nvGrpSpPr>
          <p:grpSpPr>
            <a:xfrm>
              <a:off x="657910" y="3708260"/>
              <a:ext cx="3592667" cy="1750143"/>
              <a:chOff x="2700072" y="2021840"/>
              <a:chExt cx="4892040" cy="2383124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7C2DF40-F059-4C5A-845B-22A41B693565}"/>
                  </a:ext>
                </a:extLst>
              </p:cNvPr>
              <p:cNvSpPr txBox="1"/>
              <p:nvPr/>
            </p:nvSpPr>
            <p:spPr>
              <a:xfrm>
                <a:off x="2700072" y="2021840"/>
                <a:ext cx="1746650" cy="71245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 rtlCol="0" anchor="t">
                <a:spAutoFit/>
              </a:bodyPr>
              <a:lstStyle/>
              <a:p>
                <a:r>
                  <a:rPr lang="en-US" altLang="ko-KR" sz="2800" b="1" dirty="0">
                    <a:solidFill>
                      <a:schemeClr val="bg1"/>
                    </a:solidFill>
                  </a:rPr>
                  <a:t>Part 6 </a:t>
                </a:r>
                <a:endParaRPr lang="ko-KR" altLang="en-US" sz="2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D567853-BF0A-4002-9700-20541149E58E}"/>
                  </a:ext>
                </a:extLst>
              </p:cNvPr>
              <p:cNvSpPr txBox="1"/>
              <p:nvPr/>
            </p:nvSpPr>
            <p:spPr>
              <a:xfrm>
                <a:off x="4898140" y="3273417"/>
                <a:ext cx="2693972" cy="1131547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 rtlCol="0" anchor="t">
                <a:spAutoFit/>
              </a:bodyPr>
              <a:lstStyle/>
              <a:p>
                <a:pPr algn="ctr"/>
                <a:r>
                  <a:rPr lang="en-US" altLang="ko-KR" sz="4800" b="1" dirty="0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GPT-2</a:t>
                </a:r>
                <a:endParaRPr lang="ko-KR" altLang="en-US" sz="48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525554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0CBBDACB-0C52-458D-A6E9-9D4D09DD8D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6" b="781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7A3BD19-30DB-0EDF-D50E-F50DFA1D98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8895"/>
            <a:ext cx="12192000" cy="6916895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6CB478BC-23FB-4EA9-8F28-CDE4FF7C7CD1}"/>
              </a:ext>
            </a:extLst>
          </p:cNvPr>
          <p:cNvGrpSpPr/>
          <p:nvPr/>
        </p:nvGrpSpPr>
        <p:grpSpPr>
          <a:xfrm>
            <a:off x="426720" y="3465512"/>
            <a:ext cx="5669280" cy="3001327"/>
            <a:chOff x="426720" y="3465512"/>
            <a:chExt cx="5669280" cy="3001327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FE28A37-4667-4ABC-99F2-A39EA9EF68F0}"/>
                </a:ext>
              </a:extLst>
            </p:cNvPr>
            <p:cNvSpPr/>
            <p:nvPr/>
          </p:nvSpPr>
          <p:spPr>
            <a:xfrm>
              <a:off x="426720" y="3465512"/>
              <a:ext cx="5669280" cy="3001327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667BF3E3-F42F-4761-8D39-E67912A52438}"/>
                </a:ext>
              </a:extLst>
            </p:cNvPr>
            <p:cNvGrpSpPr/>
            <p:nvPr/>
          </p:nvGrpSpPr>
          <p:grpSpPr>
            <a:xfrm>
              <a:off x="657910" y="3708260"/>
              <a:ext cx="3592667" cy="1750143"/>
              <a:chOff x="2700072" y="2021840"/>
              <a:chExt cx="4892040" cy="2383124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7C2DF40-F059-4C5A-845B-22A41B693565}"/>
                  </a:ext>
                </a:extLst>
              </p:cNvPr>
              <p:cNvSpPr txBox="1"/>
              <p:nvPr/>
            </p:nvSpPr>
            <p:spPr>
              <a:xfrm>
                <a:off x="2700072" y="2021840"/>
                <a:ext cx="1746650" cy="71245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 rtlCol="0" anchor="t">
                <a:spAutoFit/>
              </a:bodyPr>
              <a:lstStyle/>
              <a:p>
                <a:r>
                  <a:rPr lang="en-US" altLang="ko-KR" sz="2800" b="1" dirty="0">
                    <a:solidFill>
                      <a:schemeClr val="bg1"/>
                    </a:solidFill>
                  </a:rPr>
                  <a:t>Part 7 </a:t>
                </a:r>
                <a:endParaRPr lang="ko-KR" altLang="en-US" sz="2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D567853-BF0A-4002-9700-20541149E58E}"/>
                  </a:ext>
                </a:extLst>
              </p:cNvPr>
              <p:cNvSpPr txBox="1"/>
              <p:nvPr/>
            </p:nvSpPr>
            <p:spPr>
              <a:xfrm>
                <a:off x="4898140" y="3273417"/>
                <a:ext cx="2693972" cy="1131547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 rtlCol="0" anchor="t">
                <a:spAutoFit/>
              </a:bodyPr>
              <a:lstStyle/>
              <a:p>
                <a:pPr algn="ctr"/>
                <a:r>
                  <a:rPr lang="en-US" altLang="ko-KR" sz="4800" b="1" dirty="0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GPT-3</a:t>
                </a:r>
                <a:endParaRPr lang="ko-KR" altLang="en-US" sz="48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218118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04BBE29-B587-4A68-8BCA-66075E89193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67" r="41333"/>
          <a:stretch/>
        </p:blipFill>
        <p:spPr>
          <a:xfrm>
            <a:off x="0" y="1437"/>
            <a:ext cx="6096000" cy="6855125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9F09BACA-5AE3-4A64-BBDD-156EDFD54158}"/>
              </a:ext>
            </a:extLst>
          </p:cNvPr>
          <p:cNvGrpSpPr/>
          <p:nvPr/>
        </p:nvGrpSpPr>
        <p:grpSpPr>
          <a:xfrm>
            <a:off x="6563360" y="2570480"/>
            <a:ext cx="5628640" cy="1917466"/>
            <a:chOff x="6563360" y="2570480"/>
            <a:chExt cx="5628640" cy="191746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53D007E-B55E-4A4C-AB60-583635746D64}"/>
                </a:ext>
              </a:extLst>
            </p:cNvPr>
            <p:cNvSpPr txBox="1"/>
            <p:nvPr/>
          </p:nvSpPr>
          <p:spPr>
            <a:xfrm>
              <a:off x="6586121" y="3164507"/>
              <a:ext cx="5311139" cy="1323439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altLang="ko-KR" sz="1600" b="1" dirty="0">
                  <a:ea typeface="+mn-lt"/>
                  <a:cs typeface="+mn-lt"/>
                </a:rPr>
                <a:t>On/off</a:t>
              </a:r>
              <a:r>
                <a:rPr lang="ko-KR" altLang="en-US" sz="1600" b="1" dirty="0">
                  <a:ea typeface="+mn-lt"/>
                  <a:cs typeface="+mn-lt"/>
                </a:rPr>
                <a:t> 현재 가격 비교해서 더 </a:t>
              </a:r>
              <a:r>
                <a:rPr lang="ko-KR" altLang="en-US" sz="1600" b="1" dirty="0" err="1">
                  <a:ea typeface="+mn-lt"/>
                  <a:cs typeface="+mn-lt"/>
                </a:rPr>
                <a:t>싼쪽의</a:t>
              </a:r>
              <a:r>
                <a:rPr lang="ko-KR" altLang="en-US" sz="1600" b="1" dirty="0">
                  <a:ea typeface="+mn-lt"/>
                  <a:cs typeface="+mn-lt"/>
                </a:rPr>
                <a:t> 품목 구매</a:t>
              </a:r>
              <a:endParaRPr lang="en-US" sz="1600" b="1">
                <a:ea typeface="+mn-lt"/>
                <a:cs typeface="+mn-lt"/>
              </a:endParaRPr>
            </a:p>
            <a:p>
              <a:pPr algn="ctr"/>
              <a:endParaRPr lang="ko-KR" altLang="en-US" sz="1600" b="1" dirty="0">
                <a:ea typeface="+mn-lt"/>
                <a:cs typeface="+mn-lt"/>
              </a:endParaRPr>
            </a:p>
            <a:p>
              <a:pPr algn="ctr"/>
              <a:r>
                <a:rPr lang="ko-KR" altLang="en-US" sz="1600" b="1" dirty="0">
                  <a:ea typeface="+mn-lt"/>
                  <a:cs typeface="+mn-lt"/>
                </a:rPr>
                <a:t>브랜드별 물가 상승 비교해서 물가 상승률이 낮은 쪽 브랜드를 이용</a:t>
              </a:r>
              <a:endParaRPr lang="en-US" sz="1600" b="1">
                <a:ea typeface="+mn-lt"/>
                <a:cs typeface="+mn-lt"/>
              </a:endParaRPr>
            </a:p>
            <a:p>
              <a:pPr algn="just"/>
              <a:endParaRPr lang="en-US" altLang="ko-KR" sz="1600" b="1" dirty="0">
                <a:cs typeface="Arial"/>
              </a:endParaRPr>
            </a:p>
          </p:txBody>
        </p: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61749D04-99AA-4B37-B2FE-2882DE0710C5}"/>
                </a:ext>
              </a:extLst>
            </p:cNvPr>
            <p:cNvCxnSpPr/>
            <p:nvPr/>
          </p:nvCxnSpPr>
          <p:spPr>
            <a:xfrm>
              <a:off x="6563360" y="2570480"/>
              <a:ext cx="562864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52D5BAD6-8E52-42A2-A086-9FCFBCBBCF2F}"/>
              </a:ext>
            </a:extLst>
          </p:cNvPr>
          <p:cNvSpPr txBox="1"/>
          <p:nvPr/>
        </p:nvSpPr>
        <p:spPr>
          <a:xfrm>
            <a:off x="6801583" y="1575045"/>
            <a:ext cx="4804506" cy="9079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sz="3500" b="1" dirty="0">
                <a:ea typeface="+mn-lt"/>
                <a:cs typeface="+mn-lt"/>
              </a:rPr>
              <a:t>합리적인 소비를 하자!</a:t>
            </a:r>
          </a:p>
          <a:p>
            <a:pPr algn="l"/>
            <a:endParaRPr lang="ko-KR" altLang="en-US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895861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16745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>
                <a:solidFill>
                  <a:schemeClr val="accent1">
                    <a:lumMod val="50000"/>
                  </a:schemeClr>
                </a:solidFill>
              </a:rPr>
              <a:t>Part 1</a:t>
            </a:r>
            <a:endParaRPr lang="ko-KR" altLang="en-US" sz="1600" b="1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54452"/>
            <a:ext cx="9231451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3600" b="1" dirty="0">
                <a:latin typeface="Arial"/>
                <a:ea typeface="+mn-lt"/>
                <a:cs typeface="Arial"/>
              </a:rPr>
              <a:t>온</a:t>
            </a:r>
            <a:r>
              <a:rPr lang="en-US" sz="3600" b="1" dirty="0">
                <a:latin typeface="Arial"/>
                <a:ea typeface="+mn-lt"/>
                <a:cs typeface="Arial"/>
              </a:rPr>
              <a:t>/</a:t>
            </a:r>
            <a:r>
              <a:rPr lang="ko-KR" altLang="en-US" sz="3600" b="1" dirty="0">
                <a:latin typeface="Arial"/>
                <a:ea typeface="+mn-lt"/>
                <a:cs typeface="Arial"/>
              </a:rPr>
              <a:t>오프라인</a:t>
            </a:r>
            <a:r>
              <a:rPr lang="en-US" sz="3600" b="1" dirty="0">
                <a:latin typeface="Arial"/>
                <a:ea typeface="+mn-lt"/>
                <a:cs typeface="Arial"/>
              </a:rPr>
              <a:t> </a:t>
            </a:r>
            <a:r>
              <a:rPr lang="ko-KR" altLang="en-US" sz="3600" b="1" dirty="0">
                <a:latin typeface="Arial"/>
                <a:ea typeface="+mn-lt"/>
                <a:cs typeface="Arial"/>
              </a:rPr>
              <a:t>현재</a:t>
            </a:r>
            <a:r>
              <a:rPr lang="en-US" sz="3600" b="1" dirty="0">
                <a:latin typeface="Arial"/>
                <a:ea typeface="+mn-lt"/>
                <a:cs typeface="Arial"/>
              </a:rPr>
              <a:t> </a:t>
            </a:r>
            <a:r>
              <a:rPr lang="ko-KR" altLang="en-US" sz="3600" b="1" dirty="0">
                <a:latin typeface="Arial"/>
                <a:ea typeface="+mn-lt"/>
                <a:cs typeface="Arial"/>
              </a:rPr>
              <a:t>가격</a:t>
            </a:r>
            <a:r>
              <a:rPr lang="en-US" sz="3600" b="1" dirty="0">
                <a:latin typeface="Arial"/>
                <a:ea typeface="+mn-lt"/>
                <a:cs typeface="Arial"/>
              </a:rPr>
              <a:t> </a:t>
            </a:r>
            <a:r>
              <a:rPr lang="ko-KR" altLang="en-US" sz="3600" b="1" dirty="0">
                <a:latin typeface="Arial"/>
                <a:ea typeface="+mn-lt"/>
                <a:cs typeface="Arial"/>
              </a:rPr>
              <a:t>비교 : 오프라인</a:t>
            </a:r>
            <a:endParaRPr lang="en-US" sz="3600" dirty="0" err="1">
              <a:ea typeface="+mn-lt"/>
              <a:cs typeface="+mn-lt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C006FA2-5A5E-4E43-9307-B266158068B7}"/>
              </a:ext>
            </a:extLst>
          </p:cNvPr>
          <p:cNvSpPr txBox="1"/>
          <p:nvPr/>
        </p:nvSpPr>
        <p:spPr>
          <a:xfrm>
            <a:off x="10493325" y="869294"/>
            <a:ext cx="1231510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/>
            <a:endParaRPr lang="en-US" altLang="ko-KR" sz="1600" dirty="0">
              <a:cs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052E30-8506-4465-A769-DAEBBD2DCE49}"/>
              </a:ext>
            </a:extLst>
          </p:cNvPr>
          <p:cNvSpPr txBox="1"/>
          <p:nvPr/>
        </p:nvSpPr>
        <p:spPr>
          <a:xfrm>
            <a:off x="7699327" y="2549601"/>
            <a:ext cx="3556586" cy="107721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/>
            <a:r>
              <a:rPr lang="en-US" altLang="ko-KR" sz="1600" dirty="0" err="1">
                <a:cs typeface="Arial"/>
              </a:rPr>
              <a:t>상품별</a:t>
            </a:r>
            <a:r>
              <a:rPr lang="en-US" altLang="ko-KR" sz="1600" dirty="0">
                <a:cs typeface="Arial"/>
              </a:rPr>
              <a:t> </a:t>
            </a:r>
            <a:r>
              <a:rPr lang="en-US" altLang="ko-KR" sz="1600" dirty="0" err="1">
                <a:cs typeface="Arial"/>
              </a:rPr>
              <a:t>최저가인</a:t>
            </a:r>
            <a:r>
              <a:rPr lang="en-US" altLang="ko-KR" sz="1600" dirty="0">
                <a:cs typeface="Arial"/>
              </a:rPr>
              <a:t> </a:t>
            </a:r>
            <a:r>
              <a:rPr lang="en-US" altLang="ko-KR" sz="1600" dirty="0" err="1">
                <a:cs typeface="Arial"/>
              </a:rPr>
              <a:t>상품의</a:t>
            </a:r>
            <a:r>
              <a:rPr lang="en-US" altLang="ko-KR" sz="1600" dirty="0">
                <a:cs typeface="Arial"/>
              </a:rPr>
              <a:t> </a:t>
            </a:r>
            <a:r>
              <a:rPr lang="en-US" altLang="ko-KR" sz="1600" dirty="0" err="1">
                <a:cs typeface="Arial"/>
              </a:rPr>
              <a:t>가격이</a:t>
            </a:r>
            <a:r>
              <a:rPr lang="en-US" altLang="ko-KR" sz="1600" dirty="0">
                <a:cs typeface="Arial"/>
              </a:rPr>
              <a:t> </a:t>
            </a:r>
            <a:r>
              <a:rPr lang="en-US" altLang="ko-KR" sz="1600" dirty="0" err="1">
                <a:cs typeface="Arial"/>
              </a:rPr>
              <a:t>아닌</a:t>
            </a:r>
            <a:r>
              <a:rPr lang="en-US" altLang="ko-KR" sz="1600" dirty="0">
                <a:cs typeface="Arial"/>
              </a:rPr>
              <a:t> </a:t>
            </a:r>
            <a:r>
              <a:rPr lang="en-US" altLang="ko-KR" sz="1600" dirty="0" err="1">
                <a:cs typeface="Arial"/>
              </a:rPr>
              <a:t>데이터는</a:t>
            </a:r>
            <a:r>
              <a:rPr lang="en-US" altLang="ko-KR" sz="1600" dirty="0">
                <a:cs typeface="Arial"/>
              </a:rPr>
              <a:t> </a:t>
            </a:r>
            <a:r>
              <a:rPr lang="en-US" altLang="ko-KR" sz="1600" dirty="0" err="1">
                <a:cs typeface="Arial"/>
              </a:rPr>
              <a:t>nan값으로</a:t>
            </a:r>
            <a:r>
              <a:rPr lang="en-US" altLang="ko-KR" sz="1600" dirty="0">
                <a:cs typeface="Arial"/>
              </a:rPr>
              <a:t> </a:t>
            </a:r>
            <a:r>
              <a:rPr lang="en-US" altLang="ko-KR" sz="1600" dirty="0" err="1">
                <a:cs typeface="Arial"/>
              </a:rPr>
              <a:t>처리해서</a:t>
            </a:r>
            <a:r>
              <a:rPr lang="en-US" altLang="ko-KR" sz="1600" dirty="0">
                <a:cs typeface="Arial"/>
              </a:rPr>
              <a:t> </a:t>
            </a:r>
            <a:endParaRPr lang="ko-KR" altLang="en-US"/>
          </a:p>
          <a:p>
            <a:pPr algn="just"/>
            <a:r>
              <a:rPr lang="en-US" altLang="ko-KR" sz="1600" dirty="0">
                <a:cs typeface="Arial"/>
              </a:rPr>
              <a:t>drop </a:t>
            </a:r>
            <a:r>
              <a:rPr lang="en-US" altLang="ko-KR" sz="1600" dirty="0" err="1">
                <a:cs typeface="Arial"/>
              </a:rPr>
              <a:t>하고</a:t>
            </a:r>
            <a:r>
              <a:rPr lang="en-US" altLang="ko-KR" sz="1600" dirty="0">
                <a:cs typeface="Arial"/>
              </a:rPr>
              <a:t> </a:t>
            </a:r>
            <a:r>
              <a:rPr lang="en-US" altLang="ko-KR" sz="1600" dirty="0" err="1">
                <a:cs typeface="Arial"/>
              </a:rPr>
              <a:t>모든</a:t>
            </a:r>
            <a:r>
              <a:rPr lang="en-US" altLang="ko-KR" sz="1600" dirty="0">
                <a:cs typeface="Arial"/>
              </a:rPr>
              <a:t> </a:t>
            </a:r>
            <a:r>
              <a:rPr lang="en-US" altLang="ko-KR" sz="1600" dirty="0" err="1">
                <a:cs typeface="Arial"/>
              </a:rPr>
              <a:t>상품을</a:t>
            </a:r>
            <a:r>
              <a:rPr lang="en-US" altLang="ko-KR" sz="1600" dirty="0">
                <a:cs typeface="Arial"/>
              </a:rPr>
              <a:t> </a:t>
            </a:r>
            <a:r>
              <a:rPr lang="en-US" altLang="ko-KR" sz="1600" dirty="0" err="1">
                <a:cs typeface="Arial"/>
              </a:rPr>
              <a:t>merge했다</a:t>
            </a:r>
            <a:r>
              <a:rPr lang="en-US" altLang="ko-KR" sz="1600" dirty="0">
                <a:cs typeface="Arial"/>
              </a:rPr>
              <a:t>. </a:t>
            </a:r>
            <a:endParaRPr lang="en-US"/>
          </a:p>
          <a:p>
            <a:pPr algn="just"/>
            <a:endParaRPr lang="en-US" altLang="ko-KR" sz="1600" dirty="0">
              <a:cs typeface="Arial"/>
            </a:endParaRP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91A2E9CB-050C-4108-9F3F-749FDB8A21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170" y="1032690"/>
            <a:ext cx="6797430" cy="5251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3197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16745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>
                <a:solidFill>
                  <a:schemeClr val="accent1">
                    <a:lumMod val="50000"/>
                  </a:schemeClr>
                </a:solidFill>
              </a:rPr>
              <a:t>Part 1</a:t>
            </a:r>
            <a:endParaRPr lang="ko-KR" altLang="en-US" sz="1600" b="1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54452"/>
            <a:ext cx="7433913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3600" b="1">
                <a:latin typeface="Arial"/>
                <a:ea typeface="+mn-lt"/>
                <a:cs typeface="Arial"/>
              </a:rPr>
              <a:t>온</a:t>
            </a:r>
            <a:r>
              <a:rPr lang="en-US" sz="3600" b="1">
                <a:latin typeface="Arial"/>
                <a:ea typeface="+mn-lt"/>
                <a:cs typeface="Arial"/>
              </a:rPr>
              <a:t>/</a:t>
            </a:r>
            <a:r>
              <a:rPr lang="ko-KR" altLang="en-US" sz="3600" b="1">
                <a:latin typeface="Arial"/>
                <a:ea typeface="+mn-lt"/>
                <a:cs typeface="Arial"/>
              </a:rPr>
              <a:t>오프라인</a:t>
            </a:r>
            <a:r>
              <a:rPr lang="en-US" sz="3600" b="1">
                <a:latin typeface="Arial"/>
                <a:ea typeface="+mn-lt"/>
                <a:cs typeface="Arial"/>
              </a:rPr>
              <a:t> </a:t>
            </a:r>
            <a:r>
              <a:rPr lang="ko-KR" altLang="en-US" sz="3600" b="1">
                <a:latin typeface="Arial"/>
                <a:ea typeface="+mn-lt"/>
                <a:cs typeface="Arial"/>
              </a:rPr>
              <a:t>현재</a:t>
            </a:r>
            <a:r>
              <a:rPr lang="en-US" sz="3600" b="1">
                <a:latin typeface="Arial"/>
                <a:ea typeface="+mn-lt"/>
                <a:cs typeface="Arial"/>
              </a:rPr>
              <a:t> </a:t>
            </a:r>
            <a:r>
              <a:rPr lang="ko-KR" altLang="en-US" sz="3600" b="1">
                <a:latin typeface="Arial"/>
                <a:ea typeface="+mn-lt"/>
                <a:cs typeface="Arial"/>
              </a:rPr>
              <a:t>가격</a:t>
            </a:r>
            <a:r>
              <a:rPr lang="en-US" sz="3600" b="1">
                <a:latin typeface="Arial"/>
                <a:ea typeface="+mn-lt"/>
                <a:cs typeface="Arial"/>
              </a:rPr>
              <a:t> </a:t>
            </a:r>
            <a:r>
              <a:rPr lang="ko-KR" altLang="en-US" sz="3600" b="1">
                <a:latin typeface="Arial"/>
                <a:ea typeface="+mn-lt"/>
                <a:cs typeface="Arial"/>
              </a:rPr>
              <a:t>비교</a:t>
            </a:r>
            <a:endParaRPr lang="en-US" sz="3600" err="1">
              <a:ea typeface="+mn-lt"/>
              <a:cs typeface="+mn-lt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C006FA2-5A5E-4E43-9307-B266158068B7}"/>
              </a:ext>
            </a:extLst>
          </p:cNvPr>
          <p:cNvSpPr txBox="1"/>
          <p:nvPr/>
        </p:nvSpPr>
        <p:spPr>
          <a:xfrm>
            <a:off x="10493325" y="869294"/>
            <a:ext cx="1231510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/>
            <a:endParaRPr lang="en-US" altLang="ko-KR" sz="1600" dirty="0">
              <a:cs typeface="Arial"/>
            </a:endParaRPr>
          </a:p>
        </p:txBody>
      </p:sp>
      <p:pic>
        <p:nvPicPr>
          <p:cNvPr id="3" name="그림 7" descr="테이블이(가) 표시된 사진&#10;&#10;자동 생성된 설명">
            <a:extLst>
              <a:ext uri="{FF2B5EF4-FFF2-40B4-BE49-F238E27FC236}">
                <a16:creationId xmlns:a16="http://schemas.microsoft.com/office/drawing/2014/main" id="{A88022DD-151F-495B-9FEC-554169801C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786" y="1002910"/>
            <a:ext cx="5244119" cy="527225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9250957-41BE-4208-83CC-56D846C22E95}"/>
              </a:ext>
            </a:extLst>
          </p:cNvPr>
          <p:cNvSpPr txBox="1"/>
          <p:nvPr/>
        </p:nvSpPr>
        <p:spPr>
          <a:xfrm>
            <a:off x="8565581" y="4842162"/>
            <a:ext cx="3556586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/>
            <a:r>
              <a:rPr lang="en-US" altLang="ko-KR" sz="1600" b="1" dirty="0" err="1">
                <a:cs typeface="Arial"/>
              </a:rPr>
              <a:t>예시</a:t>
            </a:r>
            <a:endParaRPr lang="en-US" altLang="ko-KR" sz="1600" b="1">
              <a:cs typeface="Arial"/>
            </a:endParaRPr>
          </a:p>
          <a:p>
            <a:pPr algn="just"/>
            <a:endParaRPr lang="en-US" altLang="ko-KR" sz="1600" dirty="0">
              <a:cs typeface="Arial"/>
            </a:endParaRPr>
          </a:p>
        </p:txBody>
      </p:sp>
      <p:pic>
        <p:nvPicPr>
          <p:cNvPr id="2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198F4695-9C53-403B-A96C-B8E3BFEFBCA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238" r="1408" b="44655"/>
          <a:stretch/>
        </p:blipFill>
        <p:spPr>
          <a:xfrm>
            <a:off x="7393884" y="1283677"/>
            <a:ext cx="3138870" cy="3498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4031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16745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>
                <a:solidFill>
                  <a:schemeClr val="accent1">
                    <a:lumMod val="50000"/>
                  </a:schemeClr>
                </a:solidFill>
              </a:rPr>
              <a:t>Part 1</a:t>
            </a:r>
            <a:endParaRPr lang="ko-KR" altLang="en-US" sz="1600" b="1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54452"/>
            <a:ext cx="7433913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3600" b="1">
                <a:latin typeface="Arial"/>
                <a:ea typeface="+mn-lt"/>
                <a:cs typeface="Arial"/>
              </a:rPr>
              <a:t>온</a:t>
            </a:r>
            <a:r>
              <a:rPr lang="en-US" sz="3600" b="1">
                <a:latin typeface="Arial"/>
                <a:ea typeface="+mn-lt"/>
                <a:cs typeface="Arial"/>
              </a:rPr>
              <a:t>/</a:t>
            </a:r>
            <a:r>
              <a:rPr lang="ko-KR" altLang="en-US" sz="3600" b="1">
                <a:latin typeface="Arial"/>
                <a:ea typeface="+mn-lt"/>
                <a:cs typeface="Arial"/>
              </a:rPr>
              <a:t>오프라인</a:t>
            </a:r>
            <a:r>
              <a:rPr lang="en-US" sz="3600" b="1">
                <a:latin typeface="Arial"/>
                <a:ea typeface="+mn-lt"/>
                <a:cs typeface="Arial"/>
              </a:rPr>
              <a:t> </a:t>
            </a:r>
            <a:r>
              <a:rPr lang="ko-KR" altLang="en-US" sz="3600" b="1">
                <a:latin typeface="Arial"/>
                <a:ea typeface="+mn-lt"/>
                <a:cs typeface="Arial"/>
              </a:rPr>
              <a:t>현재</a:t>
            </a:r>
            <a:r>
              <a:rPr lang="en-US" sz="3600" b="1">
                <a:latin typeface="Arial"/>
                <a:ea typeface="+mn-lt"/>
                <a:cs typeface="Arial"/>
              </a:rPr>
              <a:t> </a:t>
            </a:r>
            <a:r>
              <a:rPr lang="ko-KR" altLang="en-US" sz="3600" b="1">
                <a:latin typeface="Arial"/>
                <a:ea typeface="+mn-lt"/>
                <a:cs typeface="Arial"/>
              </a:rPr>
              <a:t>가격</a:t>
            </a:r>
            <a:r>
              <a:rPr lang="en-US" sz="3600" b="1">
                <a:latin typeface="Arial"/>
                <a:ea typeface="+mn-lt"/>
                <a:cs typeface="Arial"/>
              </a:rPr>
              <a:t> </a:t>
            </a:r>
            <a:r>
              <a:rPr lang="ko-KR" altLang="en-US" sz="3600" b="1">
                <a:latin typeface="Arial"/>
                <a:ea typeface="+mn-lt"/>
                <a:cs typeface="Arial"/>
              </a:rPr>
              <a:t>비교</a:t>
            </a:r>
            <a:endParaRPr lang="en-US" sz="3600" err="1">
              <a:ea typeface="+mn-lt"/>
              <a:cs typeface="+mn-lt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6AEE38D-6CC7-41A2-B4AC-E22B635E630B}"/>
              </a:ext>
            </a:extLst>
          </p:cNvPr>
          <p:cNvSpPr txBox="1"/>
          <p:nvPr/>
        </p:nvSpPr>
        <p:spPr>
          <a:xfrm flipH="1">
            <a:off x="538480" y="1116267"/>
            <a:ext cx="946286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2800" b="1" dirty="0" err="1">
                <a:solidFill>
                  <a:schemeClr val="accent1">
                    <a:lumMod val="50000"/>
                  </a:schemeClr>
                </a:solidFill>
                <a:cs typeface="Arial"/>
              </a:rPr>
              <a:t>쿠팡</a:t>
            </a:r>
            <a:r>
              <a:rPr lang="ko-KR" altLang="en-US" sz="2800" b="1" dirty="0">
                <a:solidFill>
                  <a:schemeClr val="accent1">
                    <a:lumMod val="50000"/>
                  </a:schemeClr>
                </a:solidFill>
                <a:cs typeface="Arial"/>
              </a:rPr>
              <a:t> 현재 낮은 가격 데이터 </a:t>
            </a:r>
            <a:r>
              <a:rPr lang="ko-KR" altLang="en-US" sz="2800" b="1" dirty="0" err="1">
                <a:solidFill>
                  <a:schemeClr val="accent1">
                    <a:lumMod val="50000"/>
                  </a:schemeClr>
                </a:solidFill>
                <a:cs typeface="Arial"/>
              </a:rPr>
              <a:t>크롤링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C006FA2-5A5E-4E43-9307-B266158068B7}"/>
              </a:ext>
            </a:extLst>
          </p:cNvPr>
          <p:cNvSpPr txBox="1"/>
          <p:nvPr/>
        </p:nvSpPr>
        <p:spPr>
          <a:xfrm>
            <a:off x="10493325" y="869294"/>
            <a:ext cx="1231510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/>
            <a:endParaRPr lang="en-US" altLang="ko-KR" sz="1600" dirty="0">
              <a:cs typeface="Arial"/>
            </a:endParaRPr>
          </a:p>
        </p:txBody>
      </p:sp>
      <p:pic>
        <p:nvPicPr>
          <p:cNvPr id="2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A55E217B-7757-4F43-A1F2-6D866F7100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709" y="1712227"/>
            <a:ext cx="10060352" cy="4654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51253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16745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>
                <a:solidFill>
                  <a:schemeClr val="accent1">
                    <a:lumMod val="50000"/>
                  </a:schemeClr>
                </a:solidFill>
              </a:rPr>
              <a:t>Part 1</a:t>
            </a:r>
            <a:endParaRPr lang="ko-KR" altLang="en-US" sz="1600" b="1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54452"/>
            <a:ext cx="7433913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3600" b="1">
                <a:latin typeface="Arial"/>
                <a:ea typeface="+mn-lt"/>
                <a:cs typeface="Arial"/>
              </a:rPr>
              <a:t>온</a:t>
            </a:r>
            <a:r>
              <a:rPr lang="en-US" sz="3600" b="1">
                <a:latin typeface="Arial"/>
                <a:ea typeface="+mn-lt"/>
                <a:cs typeface="Arial"/>
              </a:rPr>
              <a:t>/</a:t>
            </a:r>
            <a:r>
              <a:rPr lang="ko-KR" altLang="en-US" sz="3600" b="1">
                <a:latin typeface="Arial"/>
                <a:ea typeface="+mn-lt"/>
                <a:cs typeface="Arial"/>
              </a:rPr>
              <a:t>오프라인</a:t>
            </a:r>
            <a:r>
              <a:rPr lang="en-US" sz="3600" b="1">
                <a:latin typeface="Arial"/>
                <a:ea typeface="+mn-lt"/>
                <a:cs typeface="Arial"/>
              </a:rPr>
              <a:t> </a:t>
            </a:r>
            <a:r>
              <a:rPr lang="ko-KR" altLang="en-US" sz="3600" b="1">
                <a:latin typeface="Arial"/>
                <a:ea typeface="+mn-lt"/>
                <a:cs typeface="Arial"/>
              </a:rPr>
              <a:t>현재</a:t>
            </a:r>
            <a:r>
              <a:rPr lang="en-US" sz="3600" b="1">
                <a:latin typeface="Arial"/>
                <a:ea typeface="+mn-lt"/>
                <a:cs typeface="Arial"/>
              </a:rPr>
              <a:t> </a:t>
            </a:r>
            <a:r>
              <a:rPr lang="ko-KR" altLang="en-US" sz="3600" b="1">
                <a:latin typeface="Arial"/>
                <a:ea typeface="+mn-lt"/>
                <a:cs typeface="Arial"/>
              </a:rPr>
              <a:t>가격</a:t>
            </a:r>
            <a:r>
              <a:rPr lang="en-US" sz="3600" b="1">
                <a:latin typeface="Arial"/>
                <a:ea typeface="+mn-lt"/>
                <a:cs typeface="Arial"/>
              </a:rPr>
              <a:t> </a:t>
            </a:r>
            <a:r>
              <a:rPr lang="ko-KR" altLang="en-US" sz="3600" b="1">
                <a:latin typeface="Arial"/>
                <a:ea typeface="+mn-lt"/>
                <a:cs typeface="Arial"/>
              </a:rPr>
              <a:t>비교</a:t>
            </a:r>
            <a:endParaRPr lang="en-US" sz="3600" err="1">
              <a:ea typeface="+mn-lt"/>
              <a:cs typeface="+mn-lt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6AEE38D-6CC7-41A2-B4AC-E22B635E630B}"/>
              </a:ext>
            </a:extLst>
          </p:cNvPr>
          <p:cNvSpPr txBox="1"/>
          <p:nvPr/>
        </p:nvSpPr>
        <p:spPr>
          <a:xfrm flipH="1">
            <a:off x="538480" y="1116267"/>
            <a:ext cx="946286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2800" b="1" dirty="0" err="1">
                <a:solidFill>
                  <a:schemeClr val="accent1">
                    <a:lumMod val="50000"/>
                  </a:schemeClr>
                </a:solidFill>
                <a:cs typeface="Arial"/>
              </a:rPr>
              <a:t>쿠팡</a:t>
            </a:r>
            <a:r>
              <a:rPr lang="ko-KR" altLang="en-US" sz="2800" b="1" dirty="0">
                <a:solidFill>
                  <a:schemeClr val="accent1">
                    <a:lumMod val="50000"/>
                  </a:schemeClr>
                </a:solidFill>
                <a:cs typeface="Arial"/>
              </a:rPr>
              <a:t> 현재 가격 데이터 </a:t>
            </a:r>
            <a:r>
              <a:rPr lang="ko-KR" altLang="en-US" sz="2800" b="1" dirty="0" err="1">
                <a:solidFill>
                  <a:schemeClr val="accent1">
                    <a:lumMod val="50000"/>
                  </a:schemeClr>
                </a:solidFill>
                <a:cs typeface="Arial"/>
              </a:rPr>
              <a:t>크롤링</a:t>
            </a:r>
            <a:r>
              <a:rPr lang="ko-KR" altLang="en-US" sz="2800" b="1" dirty="0">
                <a:solidFill>
                  <a:schemeClr val="accent1">
                    <a:lumMod val="50000"/>
                  </a:schemeClr>
                </a:solidFill>
                <a:cs typeface="Arial"/>
              </a:rPr>
              <a:t> 결과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C006FA2-5A5E-4E43-9307-B266158068B7}"/>
              </a:ext>
            </a:extLst>
          </p:cNvPr>
          <p:cNvSpPr txBox="1"/>
          <p:nvPr/>
        </p:nvSpPr>
        <p:spPr>
          <a:xfrm>
            <a:off x="10493325" y="869294"/>
            <a:ext cx="1231510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/>
            <a:endParaRPr lang="en-US" altLang="ko-KR" sz="1600" dirty="0">
              <a:cs typeface="Arial"/>
            </a:endParaRPr>
          </a:p>
        </p:txBody>
      </p:sp>
      <p:pic>
        <p:nvPicPr>
          <p:cNvPr id="3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34A5442D-9807-4AC5-8273-308F64D4E4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785" y="1641760"/>
            <a:ext cx="7754815" cy="4658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24669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16745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>
                <a:solidFill>
                  <a:schemeClr val="accent1">
                    <a:lumMod val="50000"/>
                  </a:schemeClr>
                </a:solidFill>
              </a:rPr>
              <a:t>Part 1</a:t>
            </a:r>
            <a:endParaRPr lang="ko-KR" altLang="en-US" sz="1600" b="1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54452"/>
            <a:ext cx="7433913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3600" b="1">
                <a:latin typeface="Arial"/>
                <a:ea typeface="+mn-lt"/>
                <a:cs typeface="Arial"/>
              </a:rPr>
              <a:t>온</a:t>
            </a:r>
            <a:r>
              <a:rPr lang="en-US" sz="3600" b="1">
                <a:latin typeface="Arial"/>
                <a:ea typeface="+mn-lt"/>
                <a:cs typeface="Arial"/>
              </a:rPr>
              <a:t>/</a:t>
            </a:r>
            <a:r>
              <a:rPr lang="ko-KR" altLang="en-US" sz="3600" b="1">
                <a:latin typeface="Arial"/>
                <a:ea typeface="+mn-lt"/>
                <a:cs typeface="Arial"/>
              </a:rPr>
              <a:t>오프라인</a:t>
            </a:r>
            <a:r>
              <a:rPr lang="en-US" sz="3600" b="1">
                <a:latin typeface="Arial"/>
                <a:ea typeface="+mn-lt"/>
                <a:cs typeface="Arial"/>
              </a:rPr>
              <a:t> </a:t>
            </a:r>
            <a:r>
              <a:rPr lang="ko-KR" altLang="en-US" sz="3600" b="1">
                <a:latin typeface="Arial"/>
                <a:ea typeface="+mn-lt"/>
                <a:cs typeface="Arial"/>
              </a:rPr>
              <a:t>현재</a:t>
            </a:r>
            <a:r>
              <a:rPr lang="en-US" sz="3600" b="1">
                <a:latin typeface="Arial"/>
                <a:ea typeface="+mn-lt"/>
                <a:cs typeface="Arial"/>
              </a:rPr>
              <a:t> </a:t>
            </a:r>
            <a:r>
              <a:rPr lang="ko-KR" altLang="en-US" sz="3600" b="1">
                <a:latin typeface="Arial"/>
                <a:ea typeface="+mn-lt"/>
                <a:cs typeface="Arial"/>
              </a:rPr>
              <a:t>가격</a:t>
            </a:r>
            <a:r>
              <a:rPr lang="en-US" sz="3600" b="1">
                <a:latin typeface="Arial"/>
                <a:ea typeface="+mn-lt"/>
                <a:cs typeface="Arial"/>
              </a:rPr>
              <a:t> </a:t>
            </a:r>
            <a:r>
              <a:rPr lang="ko-KR" altLang="en-US" sz="3600" b="1">
                <a:latin typeface="Arial"/>
                <a:ea typeface="+mn-lt"/>
                <a:cs typeface="Arial"/>
              </a:rPr>
              <a:t>비교</a:t>
            </a:r>
            <a:endParaRPr lang="en-US" sz="3600" err="1">
              <a:ea typeface="+mn-lt"/>
              <a:cs typeface="+mn-lt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C006FA2-5A5E-4E43-9307-B266158068B7}"/>
              </a:ext>
            </a:extLst>
          </p:cNvPr>
          <p:cNvSpPr txBox="1"/>
          <p:nvPr/>
        </p:nvSpPr>
        <p:spPr>
          <a:xfrm>
            <a:off x="10493325" y="869294"/>
            <a:ext cx="1231510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/>
            <a:endParaRPr lang="en-US" altLang="ko-KR" sz="1600" dirty="0">
              <a:cs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052E30-8506-4465-A769-DAEBBD2DCE49}"/>
              </a:ext>
            </a:extLst>
          </p:cNvPr>
          <p:cNvSpPr txBox="1"/>
          <p:nvPr/>
        </p:nvSpPr>
        <p:spPr>
          <a:xfrm>
            <a:off x="7768246" y="5390039"/>
            <a:ext cx="3619216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/>
            <a:r>
              <a:rPr lang="en-US" altLang="ko-KR" sz="1600" dirty="0">
                <a:cs typeface="Arial"/>
              </a:rPr>
              <a:t> </a:t>
            </a:r>
            <a:r>
              <a:rPr lang="en-US" altLang="ko-KR" sz="1600" dirty="0" err="1">
                <a:cs typeface="Arial"/>
              </a:rPr>
              <a:t>쿠팡</a:t>
            </a:r>
            <a:r>
              <a:rPr lang="en-US" altLang="ko-KR" sz="1600" dirty="0">
                <a:cs typeface="Arial"/>
              </a:rPr>
              <a:t> </a:t>
            </a:r>
            <a:r>
              <a:rPr lang="en-US" altLang="ko-KR" sz="1600" dirty="0" err="1">
                <a:cs typeface="Arial"/>
              </a:rPr>
              <a:t>크롤링</a:t>
            </a:r>
            <a:r>
              <a:rPr lang="en-US" altLang="ko-KR" sz="1600" dirty="0">
                <a:cs typeface="Arial"/>
              </a:rPr>
              <a:t> </a:t>
            </a:r>
            <a:r>
              <a:rPr lang="en-US" altLang="ko-KR" sz="1600" dirty="0" err="1">
                <a:cs typeface="Arial"/>
              </a:rPr>
              <a:t>결과의</a:t>
            </a:r>
            <a:r>
              <a:rPr lang="en-US" altLang="ko-KR" sz="1600" dirty="0">
                <a:cs typeface="Arial"/>
              </a:rPr>
              <a:t> </a:t>
            </a:r>
            <a:r>
              <a:rPr lang="en-US" altLang="ko-KR" sz="1600" dirty="0" err="1">
                <a:cs typeface="Arial"/>
              </a:rPr>
              <a:t>전처리</a:t>
            </a:r>
            <a:r>
              <a:rPr lang="en-US" altLang="ko-KR" sz="1600" dirty="0">
                <a:cs typeface="Arial"/>
              </a:rPr>
              <a:t> </a:t>
            </a:r>
            <a:r>
              <a:rPr lang="en-US" altLang="ko-KR" sz="1600" dirty="0" err="1">
                <a:cs typeface="Arial"/>
              </a:rPr>
              <a:t>모습</a:t>
            </a:r>
          </a:p>
        </p:txBody>
      </p:sp>
      <p:pic>
        <p:nvPicPr>
          <p:cNvPr id="2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25688CC1-ECAF-458A-8CE2-D3EB205967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6630" y="966140"/>
            <a:ext cx="4990122" cy="4153951"/>
          </a:xfrm>
          <a:prstGeom prst="rect">
            <a:avLst/>
          </a:prstGeom>
        </p:spPr>
      </p:pic>
      <p:pic>
        <p:nvPicPr>
          <p:cNvPr id="3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FE09393B-6575-4142-8434-88B00936C8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554" y="965336"/>
            <a:ext cx="6162429" cy="5415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16699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화살표: 위로 굽음 13">
            <a:extLst>
              <a:ext uri="{FF2B5EF4-FFF2-40B4-BE49-F238E27FC236}">
                <a16:creationId xmlns:a16="http://schemas.microsoft.com/office/drawing/2014/main" id="{90466BD8-E1CB-457B-B14F-05BD5754770E}"/>
              </a:ext>
            </a:extLst>
          </p:cNvPr>
          <p:cNvSpPr/>
          <p:nvPr/>
        </p:nvSpPr>
        <p:spPr>
          <a:xfrm>
            <a:off x="9727476" y="4706913"/>
            <a:ext cx="1377930" cy="848751"/>
          </a:xfrm>
          <a:prstGeom prst="bentUp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화살표: 위로 굽음 12">
            <a:extLst>
              <a:ext uri="{FF2B5EF4-FFF2-40B4-BE49-F238E27FC236}">
                <a16:creationId xmlns:a16="http://schemas.microsoft.com/office/drawing/2014/main" id="{E462BD80-C241-41CE-AD25-213E6AB86DD3}"/>
              </a:ext>
            </a:extLst>
          </p:cNvPr>
          <p:cNvSpPr/>
          <p:nvPr/>
        </p:nvSpPr>
        <p:spPr>
          <a:xfrm rot="5400000">
            <a:off x="1985059" y="4501369"/>
            <a:ext cx="850392" cy="1337212"/>
          </a:xfrm>
          <a:prstGeom prst="bentUp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16745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>
                <a:solidFill>
                  <a:schemeClr val="accent1">
                    <a:lumMod val="50000"/>
                  </a:schemeClr>
                </a:solidFill>
              </a:rPr>
              <a:t>Part 1</a:t>
            </a:r>
            <a:endParaRPr lang="ko-KR" altLang="en-US" sz="1600" b="1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54452"/>
            <a:ext cx="7433913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3600" b="1">
                <a:latin typeface="Arial"/>
                <a:ea typeface="+mn-lt"/>
                <a:cs typeface="Arial"/>
              </a:rPr>
              <a:t>온</a:t>
            </a:r>
            <a:r>
              <a:rPr lang="en-US" sz="3600" b="1">
                <a:latin typeface="Arial"/>
                <a:ea typeface="+mn-lt"/>
                <a:cs typeface="Arial"/>
              </a:rPr>
              <a:t>/</a:t>
            </a:r>
            <a:r>
              <a:rPr lang="ko-KR" altLang="en-US" sz="3600" b="1">
                <a:latin typeface="Arial"/>
                <a:ea typeface="+mn-lt"/>
                <a:cs typeface="Arial"/>
              </a:rPr>
              <a:t>오프라인</a:t>
            </a:r>
            <a:r>
              <a:rPr lang="en-US" sz="3600" b="1">
                <a:latin typeface="Arial"/>
                <a:ea typeface="+mn-lt"/>
                <a:cs typeface="Arial"/>
              </a:rPr>
              <a:t> </a:t>
            </a:r>
            <a:r>
              <a:rPr lang="ko-KR" altLang="en-US" sz="3600" b="1">
                <a:latin typeface="Arial"/>
                <a:ea typeface="+mn-lt"/>
                <a:cs typeface="Arial"/>
              </a:rPr>
              <a:t>현재</a:t>
            </a:r>
            <a:r>
              <a:rPr lang="en-US" sz="3600" b="1">
                <a:latin typeface="Arial"/>
                <a:ea typeface="+mn-lt"/>
                <a:cs typeface="Arial"/>
              </a:rPr>
              <a:t> </a:t>
            </a:r>
            <a:r>
              <a:rPr lang="ko-KR" altLang="en-US" sz="3600" b="1">
                <a:latin typeface="Arial"/>
                <a:ea typeface="+mn-lt"/>
                <a:cs typeface="Arial"/>
              </a:rPr>
              <a:t>가격</a:t>
            </a:r>
            <a:r>
              <a:rPr lang="en-US" sz="3600" b="1">
                <a:latin typeface="Arial"/>
                <a:ea typeface="+mn-lt"/>
                <a:cs typeface="Arial"/>
              </a:rPr>
              <a:t> </a:t>
            </a:r>
            <a:r>
              <a:rPr lang="ko-KR" altLang="en-US" sz="3600" b="1">
                <a:latin typeface="Arial"/>
                <a:ea typeface="+mn-lt"/>
                <a:cs typeface="Arial"/>
              </a:rPr>
              <a:t>비교</a:t>
            </a:r>
            <a:endParaRPr lang="en-US" sz="3600" err="1">
              <a:ea typeface="+mn-lt"/>
              <a:cs typeface="+mn-lt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C006FA2-5A5E-4E43-9307-B266158068B7}"/>
              </a:ext>
            </a:extLst>
          </p:cNvPr>
          <p:cNvSpPr txBox="1"/>
          <p:nvPr/>
        </p:nvSpPr>
        <p:spPr>
          <a:xfrm>
            <a:off x="10493325" y="869294"/>
            <a:ext cx="1231510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/>
            <a:endParaRPr lang="en-US" altLang="ko-KR" sz="1600" dirty="0">
              <a:cs typeface="Arial"/>
            </a:endParaRPr>
          </a:p>
        </p:txBody>
      </p:sp>
      <p:pic>
        <p:nvPicPr>
          <p:cNvPr id="2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8839BB8D-A5B1-4F73-8739-3CEEA94399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169" y="995447"/>
            <a:ext cx="4863122" cy="3548260"/>
          </a:xfrm>
          <a:prstGeom prst="rect">
            <a:avLst/>
          </a:prstGeom>
        </p:spPr>
      </p:pic>
      <p:pic>
        <p:nvPicPr>
          <p:cNvPr id="8" name="그림 8" descr="테이블이(가) 표시된 사진&#10;&#10;자동 생성된 설명">
            <a:extLst>
              <a:ext uri="{FF2B5EF4-FFF2-40B4-BE49-F238E27FC236}">
                <a16:creationId xmlns:a16="http://schemas.microsoft.com/office/drawing/2014/main" id="{F46786A4-F7F7-40CA-98D9-7AD6C49CF7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0247" y="1037526"/>
            <a:ext cx="4257429" cy="3542257"/>
          </a:xfrm>
          <a:prstGeom prst="rect">
            <a:avLst/>
          </a:prstGeom>
        </p:spPr>
      </p:pic>
      <p:pic>
        <p:nvPicPr>
          <p:cNvPr id="9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93362B7A-0388-4178-AB97-7A9BC81DAC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7169" y="4615070"/>
            <a:ext cx="6084275" cy="168209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2150F2A-613E-4BBD-B30D-4B17170D8DAA}"/>
              </a:ext>
            </a:extLst>
          </p:cNvPr>
          <p:cNvSpPr txBox="1"/>
          <p:nvPr/>
        </p:nvSpPr>
        <p:spPr>
          <a:xfrm>
            <a:off x="9477326" y="5587956"/>
            <a:ext cx="2154144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/>
            <a:r>
              <a:rPr lang="en-US" altLang="ko-KR" sz="1600" dirty="0" err="1">
                <a:cs typeface="Arial"/>
              </a:rPr>
              <a:t>동일한</a:t>
            </a:r>
            <a:r>
              <a:rPr lang="en-US" altLang="ko-KR" sz="1600" dirty="0">
                <a:cs typeface="Arial"/>
              </a:rPr>
              <a:t> </a:t>
            </a:r>
            <a:r>
              <a:rPr lang="en-US" altLang="ko-KR" sz="1600" dirty="0" err="1">
                <a:cs typeface="Arial"/>
              </a:rPr>
              <a:t>품목들은</a:t>
            </a:r>
            <a:r>
              <a:rPr lang="en-US" altLang="ko-KR" sz="1600" dirty="0">
                <a:cs typeface="Arial"/>
              </a:rPr>
              <a:t> </a:t>
            </a:r>
          </a:p>
          <a:p>
            <a:pPr algn="just"/>
            <a:r>
              <a:rPr lang="en-US" altLang="ko-KR" sz="1600" dirty="0" err="1">
                <a:cs typeface="Arial"/>
              </a:rPr>
              <a:t>같은</a:t>
            </a:r>
            <a:r>
              <a:rPr lang="en-US" altLang="ko-KR" sz="1600" dirty="0">
                <a:cs typeface="Arial"/>
              </a:rPr>
              <a:t> </a:t>
            </a:r>
            <a:r>
              <a:rPr lang="en-US" altLang="ko-KR" sz="1600" dirty="0" err="1">
                <a:cs typeface="Arial"/>
              </a:rPr>
              <a:t>이름으로</a:t>
            </a:r>
            <a:r>
              <a:rPr lang="en-US" altLang="ko-KR" sz="1600" dirty="0">
                <a:cs typeface="Arial"/>
              </a:rPr>
              <a:t> </a:t>
            </a:r>
            <a:r>
              <a:rPr lang="en-US" altLang="ko-KR" sz="1600" dirty="0" err="1">
                <a:cs typeface="Arial"/>
              </a:rPr>
              <a:t>전처리</a:t>
            </a:r>
            <a:endParaRPr lang="en-US" altLang="ko-KR" sz="1600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613985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>
                <a:solidFill>
                  <a:schemeClr val="accent1">
                    <a:lumMod val="50000"/>
                  </a:schemeClr>
                </a:solidFill>
              </a:rPr>
              <a:t>Part 1</a:t>
            </a:r>
            <a:endParaRPr lang="ko-KR" altLang="en-US" sz="1600" b="1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214440"/>
            <a:ext cx="827786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 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RNN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나눔스퀘어 ExtraBold"/>
              <a:ea typeface="나눔스퀘어 ExtraBold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C006FA2-5A5E-4E43-9307-B266158068B7}"/>
              </a:ext>
            </a:extLst>
          </p:cNvPr>
          <p:cNvSpPr txBox="1"/>
          <p:nvPr/>
        </p:nvSpPr>
        <p:spPr>
          <a:xfrm>
            <a:off x="2100266" y="3682184"/>
            <a:ext cx="7379328" cy="255454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endParaRPr lang="en-US" altLang="ko-KR" sz="2000" dirty="0">
              <a:cs typeface="Arial"/>
            </a:endParaRPr>
          </a:p>
          <a:p>
            <a:pPr marL="342900" indent="-342900">
              <a:buFontTx/>
              <a:buChar char="-"/>
            </a:pPr>
            <a:r>
              <a:rPr lang="en-US" altLang="ko-KR" sz="2000" dirty="0">
                <a:cs typeface="Arial"/>
              </a:rPr>
              <a:t>Recurrent Neural Network Language Model</a:t>
            </a:r>
            <a:r>
              <a:rPr lang="ko-KR" altLang="en-US" sz="2000" dirty="0">
                <a:cs typeface="Arial"/>
              </a:rPr>
              <a:t>의 약자</a:t>
            </a:r>
            <a:endParaRPr lang="en-US" altLang="ko-KR" sz="2000" dirty="0">
              <a:cs typeface="Arial"/>
            </a:endParaRPr>
          </a:p>
          <a:p>
            <a:pPr marL="342900" indent="-342900">
              <a:buFontTx/>
              <a:buChar char="-"/>
            </a:pPr>
            <a:endParaRPr lang="en-US" altLang="ko-KR" sz="2000" dirty="0">
              <a:cs typeface="Arial"/>
            </a:endParaRPr>
          </a:p>
          <a:p>
            <a:pPr marL="342900" indent="-342900">
              <a:buFontTx/>
              <a:buChar char="-"/>
            </a:pPr>
            <a:r>
              <a:rPr lang="ko-KR" altLang="en-US" sz="2000" dirty="0">
                <a:cs typeface="Arial"/>
              </a:rPr>
              <a:t>시점</a:t>
            </a:r>
            <a:r>
              <a:rPr lang="en-US" altLang="ko-KR" sz="2000" dirty="0">
                <a:cs typeface="Arial"/>
              </a:rPr>
              <a:t>(time step)</a:t>
            </a:r>
            <a:r>
              <a:rPr lang="ko-KR" altLang="en-US" sz="2000" dirty="0">
                <a:cs typeface="Arial"/>
              </a:rPr>
              <a:t>의 개념이 도입</a:t>
            </a:r>
            <a:endParaRPr lang="en-US" altLang="ko-KR" sz="2000" dirty="0">
              <a:cs typeface="Arial"/>
            </a:endParaRPr>
          </a:p>
          <a:p>
            <a:pPr marL="342900" indent="-342900">
              <a:buFontTx/>
              <a:buChar char="-"/>
            </a:pPr>
            <a:endParaRPr lang="en-US" altLang="ko-KR" sz="2000" dirty="0">
              <a:cs typeface="Arial"/>
            </a:endParaRPr>
          </a:p>
          <a:p>
            <a:pPr marL="342900" indent="-342900">
              <a:buFontTx/>
              <a:buChar char="-"/>
            </a:pPr>
            <a:r>
              <a:rPr lang="ko-KR" altLang="en-US" sz="2000" dirty="0" err="1">
                <a:cs typeface="Arial"/>
              </a:rPr>
              <a:t>출력층</a:t>
            </a:r>
            <a:r>
              <a:rPr lang="en-US" altLang="ko-KR" sz="2000" dirty="0">
                <a:cs typeface="Arial"/>
              </a:rPr>
              <a:t> =&gt; SoftMax </a:t>
            </a:r>
            <a:r>
              <a:rPr lang="ko-KR" altLang="en-US" sz="2000" dirty="0">
                <a:cs typeface="Arial"/>
              </a:rPr>
              <a:t>함수</a:t>
            </a:r>
            <a:endParaRPr lang="en-US" altLang="ko-KR" sz="2000" dirty="0">
              <a:cs typeface="Arial"/>
            </a:endParaRPr>
          </a:p>
          <a:p>
            <a:pPr marL="342900" indent="-342900">
              <a:buFontTx/>
              <a:buChar char="-"/>
            </a:pPr>
            <a:endParaRPr lang="en-US" altLang="ko-KR" sz="2000" dirty="0">
              <a:cs typeface="Arial"/>
            </a:endParaRPr>
          </a:p>
          <a:p>
            <a:pPr marL="342900" indent="-342900">
              <a:buFontTx/>
              <a:buChar char="-"/>
            </a:pPr>
            <a:r>
              <a:rPr lang="ko-KR" altLang="en-US" sz="2000" dirty="0">
                <a:cs typeface="Arial"/>
              </a:rPr>
              <a:t>손실함수 </a:t>
            </a:r>
            <a:r>
              <a:rPr lang="en-US" altLang="ko-KR" sz="2000" dirty="0">
                <a:cs typeface="Arial"/>
              </a:rPr>
              <a:t>=&gt; Cross-Entropy</a:t>
            </a:r>
            <a:endParaRPr lang="ko-KR" altLang="en-US" sz="2000" dirty="0">
              <a:cs typeface="Arial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125052A-1247-CA86-FDC8-4CA67930DF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2600" y="1225556"/>
            <a:ext cx="3771900" cy="271197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EC6AE94-71FE-95ED-C9FE-23C3C7D61B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38461"/>
            <a:ext cx="7783314" cy="2599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0157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16745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>
                <a:solidFill>
                  <a:schemeClr val="accent1">
                    <a:lumMod val="50000"/>
                  </a:schemeClr>
                </a:solidFill>
              </a:rPr>
              <a:t>Part 1</a:t>
            </a:r>
            <a:endParaRPr lang="ko-KR" altLang="en-US" sz="1600" b="1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54452"/>
            <a:ext cx="7433913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3600" b="1">
                <a:latin typeface="Arial"/>
                <a:ea typeface="+mn-lt"/>
                <a:cs typeface="Arial"/>
              </a:rPr>
              <a:t>온</a:t>
            </a:r>
            <a:r>
              <a:rPr lang="en-US" sz="3600" b="1">
                <a:latin typeface="Arial"/>
                <a:ea typeface="+mn-lt"/>
                <a:cs typeface="Arial"/>
              </a:rPr>
              <a:t>/</a:t>
            </a:r>
            <a:r>
              <a:rPr lang="ko-KR" altLang="en-US" sz="3600" b="1">
                <a:latin typeface="Arial"/>
                <a:ea typeface="+mn-lt"/>
                <a:cs typeface="Arial"/>
              </a:rPr>
              <a:t>오프라인</a:t>
            </a:r>
            <a:r>
              <a:rPr lang="en-US" sz="3600" b="1">
                <a:latin typeface="Arial"/>
                <a:ea typeface="+mn-lt"/>
                <a:cs typeface="Arial"/>
              </a:rPr>
              <a:t> </a:t>
            </a:r>
            <a:r>
              <a:rPr lang="ko-KR" altLang="en-US" sz="3600" b="1">
                <a:latin typeface="Arial"/>
                <a:ea typeface="+mn-lt"/>
                <a:cs typeface="Arial"/>
              </a:rPr>
              <a:t>현재</a:t>
            </a:r>
            <a:r>
              <a:rPr lang="en-US" sz="3600" b="1">
                <a:latin typeface="Arial"/>
                <a:ea typeface="+mn-lt"/>
                <a:cs typeface="Arial"/>
              </a:rPr>
              <a:t> </a:t>
            </a:r>
            <a:r>
              <a:rPr lang="ko-KR" altLang="en-US" sz="3600" b="1">
                <a:latin typeface="Arial"/>
                <a:ea typeface="+mn-lt"/>
                <a:cs typeface="Arial"/>
              </a:rPr>
              <a:t>가격</a:t>
            </a:r>
            <a:r>
              <a:rPr lang="en-US" sz="3600" b="1">
                <a:latin typeface="Arial"/>
                <a:ea typeface="+mn-lt"/>
                <a:cs typeface="Arial"/>
              </a:rPr>
              <a:t> </a:t>
            </a:r>
            <a:r>
              <a:rPr lang="ko-KR" altLang="en-US" sz="3600" b="1">
                <a:latin typeface="Arial"/>
                <a:ea typeface="+mn-lt"/>
                <a:cs typeface="Arial"/>
              </a:rPr>
              <a:t>비교</a:t>
            </a:r>
            <a:endParaRPr lang="en-US" sz="3600" err="1">
              <a:ea typeface="+mn-lt"/>
              <a:cs typeface="+mn-lt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C006FA2-5A5E-4E43-9307-B266158068B7}"/>
              </a:ext>
            </a:extLst>
          </p:cNvPr>
          <p:cNvSpPr txBox="1"/>
          <p:nvPr/>
        </p:nvSpPr>
        <p:spPr>
          <a:xfrm>
            <a:off x="10493325" y="869294"/>
            <a:ext cx="1231510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/>
            <a:endParaRPr lang="en-US" altLang="ko-KR" sz="1600" dirty="0">
              <a:cs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052E30-8506-4465-A769-DAEBBD2DCE49}"/>
              </a:ext>
            </a:extLst>
          </p:cNvPr>
          <p:cNvSpPr txBox="1"/>
          <p:nvPr/>
        </p:nvSpPr>
        <p:spPr>
          <a:xfrm>
            <a:off x="9272172" y="2373755"/>
            <a:ext cx="3556586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/>
            <a:r>
              <a:rPr lang="en-US" altLang="ko-KR" sz="1600" dirty="0" err="1">
                <a:cs typeface="Arial"/>
              </a:rPr>
              <a:t>품목</a:t>
            </a:r>
            <a:r>
              <a:rPr lang="en-US" altLang="ko-KR" sz="1600" dirty="0">
                <a:cs typeface="Arial"/>
              </a:rPr>
              <a:t> 당 </a:t>
            </a:r>
            <a:r>
              <a:rPr lang="en-US" altLang="ko-KR" sz="1600" dirty="0" err="1">
                <a:cs typeface="Arial"/>
              </a:rPr>
              <a:t>최저가</a:t>
            </a:r>
            <a:r>
              <a:rPr lang="en-US" altLang="ko-KR" sz="1600" dirty="0">
                <a:cs typeface="Arial"/>
              </a:rPr>
              <a:t> </a:t>
            </a:r>
            <a:r>
              <a:rPr lang="en-US" altLang="ko-KR" sz="1600" dirty="0" err="1">
                <a:cs typeface="Arial"/>
              </a:rPr>
              <a:t>추출한</a:t>
            </a:r>
            <a:r>
              <a:rPr lang="en-US" altLang="ko-KR" sz="1600" dirty="0">
                <a:cs typeface="Arial"/>
              </a:rPr>
              <a:t> </a:t>
            </a:r>
            <a:r>
              <a:rPr lang="en-US" altLang="ko-KR" sz="1600" dirty="0" err="1">
                <a:cs typeface="Arial"/>
              </a:rPr>
              <a:t>모습</a:t>
            </a:r>
          </a:p>
        </p:txBody>
      </p:sp>
      <p:pic>
        <p:nvPicPr>
          <p:cNvPr id="2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F500B4B4-0637-401A-B669-5F8F08F8B2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092" y="1103248"/>
            <a:ext cx="4755661" cy="1017352"/>
          </a:xfrm>
          <a:prstGeom prst="rect">
            <a:avLst/>
          </a:prstGeom>
        </p:spPr>
      </p:pic>
      <p:pic>
        <p:nvPicPr>
          <p:cNvPr id="3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61CDCF62-4685-40F6-A293-51236BF2BE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862" y="2044276"/>
            <a:ext cx="8282353" cy="4322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47281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16745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>
                <a:solidFill>
                  <a:schemeClr val="accent1">
                    <a:lumMod val="50000"/>
                  </a:schemeClr>
                </a:solidFill>
              </a:rPr>
              <a:t>Part 1</a:t>
            </a:r>
            <a:endParaRPr lang="ko-KR" altLang="en-US" sz="1600" b="1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54452"/>
            <a:ext cx="7433913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3600" b="1">
                <a:latin typeface="Arial"/>
                <a:ea typeface="+mn-lt"/>
                <a:cs typeface="Arial"/>
              </a:rPr>
              <a:t>온</a:t>
            </a:r>
            <a:r>
              <a:rPr lang="en-US" sz="3600" b="1">
                <a:latin typeface="Arial"/>
                <a:ea typeface="+mn-lt"/>
                <a:cs typeface="Arial"/>
              </a:rPr>
              <a:t>/</a:t>
            </a:r>
            <a:r>
              <a:rPr lang="ko-KR" altLang="en-US" sz="3600" b="1">
                <a:latin typeface="Arial"/>
                <a:ea typeface="+mn-lt"/>
                <a:cs typeface="Arial"/>
              </a:rPr>
              <a:t>오프라인</a:t>
            </a:r>
            <a:r>
              <a:rPr lang="en-US" sz="3600" b="1">
                <a:latin typeface="Arial"/>
                <a:ea typeface="+mn-lt"/>
                <a:cs typeface="Arial"/>
              </a:rPr>
              <a:t> </a:t>
            </a:r>
            <a:r>
              <a:rPr lang="ko-KR" altLang="en-US" sz="3600" b="1">
                <a:latin typeface="Arial"/>
                <a:ea typeface="+mn-lt"/>
                <a:cs typeface="Arial"/>
              </a:rPr>
              <a:t>현재</a:t>
            </a:r>
            <a:r>
              <a:rPr lang="en-US" sz="3600" b="1">
                <a:latin typeface="Arial"/>
                <a:ea typeface="+mn-lt"/>
                <a:cs typeface="Arial"/>
              </a:rPr>
              <a:t> </a:t>
            </a:r>
            <a:r>
              <a:rPr lang="ko-KR" altLang="en-US" sz="3600" b="1">
                <a:latin typeface="Arial"/>
                <a:ea typeface="+mn-lt"/>
                <a:cs typeface="Arial"/>
              </a:rPr>
              <a:t>가격</a:t>
            </a:r>
            <a:r>
              <a:rPr lang="en-US" sz="3600" b="1">
                <a:latin typeface="Arial"/>
                <a:ea typeface="+mn-lt"/>
                <a:cs typeface="Arial"/>
              </a:rPr>
              <a:t> </a:t>
            </a:r>
            <a:r>
              <a:rPr lang="ko-KR" altLang="en-US" sz="3600" b="1">
                <a:latin typeface="Arial"/>
                <a:ea typeface="+mn-lt"/>
                <a:cs typeface="Arial"/>
              </a:rPr>
              <a:t>비교</a:t>
            </a:r>
            <a:endParaRPr lang="en-US" sz="3600" err="1">
              <a:ea typeface="+mn-lt"/>
              <a:cs typeface="+mn-lt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C006FA2-5A5E-4E43-9307-B266158068B7}"/>
              </a:ext>
            </a:extLst>
          </p:cNvPr>
          <p:cNvSpPr txBox="1"/>
          <p:nvPr/>
        </p:nvSpPr>
        <p:spPr>
          <a:xfrm>
            <a:off x="10493325" y="869294"/>
            <a:ext cx="1231510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/>
            <a:endParaRPr lang="en-US" altLang="ko-KR" sz="1600" dirty="0">
              <a:cs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052E30-8506-4465-A769-DAEBBD2DCE49}"/>
              </a:ext>
            </a:extLst>
          </p:cNvPr>
          <p:cNvSpPr txBox="1"/>
          <p:nvPr/>
        </p:nvSpPr>
        <p:spPr>
          <a:xfrm>
            <a:off x="8197557" y="5675755"/>
            <a:ext cx="3556586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1600" dirty="0" err="1">
                <a:cs typeface="Arial"/>
              </a:rPr>
              <a:t>정규표현식을</a:t>
            </a:r>
            <a:r>
              <a:rPr lang="en-US" altLang="ko-KR" sz="1600" dirty="0">
                <a:cs typeface="Arial"/>
              </a:rPr>
              <a:t> </a:t>
            </a:r>
            <a:r>
              <a:rPr lang="en-US" altLang="ko-KR" sz="1600" dirty="0" err="1">
                <a:cs typeface="Arial"/>
              </a:rPr>
              <a:t>통해</a:t>
            </a:r>
            <a:r>
              <a:rPr lang="en-US" altLang="ko-KR" sz="1600" dirty="0">
                <a:cs typeface="Arial"/>
              </a:rPr>
              <a:t> </a:t>
            </a:r>
            <a:r>
              <a:rPr lang="en-US" altLang="ko-KR" sz="1600" dirty="0" err="1">
                <a:cs typeface="Arial"/>
              </a:rPr>
              <a:t>쿠팡</a:t>
            </a:r>
            <a:r>
              <a:rPr lang="en-US" altLang="ko-KR" sz="1600" dirty="0">
                <a:cs typeface="Arial"/>
              </a:rPr>
              <a:t> </a:t>
            </a:r>
            <a:r>
              <a:rPr lang="en-US" altLang="ko-KR" sz="1600" dirty="0" err="1">
                <a:cs typeface="Arial"/>
              </a:rPr>
              <a:t>최저가</a:t>
            </a:r>
            <a:r>
              <a:rPr lang="en-US" altLang="ko-KR" sz="1600" dirty="0">
                <a:cs typeface="Arial"/>
              </a:rPr>
              <a:t> </a:t>
            </a:r>
            <a:endParaRPr lang="ko-KR" altLang="en-US" dirty="0">
              <a:cs typeface="Arial"/>
            </a:endParaRPr>
          </a:p>
          <a:p>
            <a:pPr algn="ctr"/>
            <a:r>
              <a:rPr lang="en-US" altLang="ko-KR" sz="1600" dirty="0" err="1">
                <a:cs typeface="Arial"/>
              </a:rPr>
              <a:t>데이터프레임</a:t>
            </a:r>
            <a:r>
              <a:rPr lang="en-US" altLang="ko-KR" sz="1600" dirty="0">
                <a:cs typeface="Arial"/>
              </a:rPr>
              <a:t> </a:t>
            </a:r>
            <a:r>
              <a:rPr lang="en-US" altLang="ko-KR" sz="1600" dirty="0" err="1">
                <a:cs typeface="Arial"/>
              </a:rPr>
              <a:t>완성</a:t>
            </a:r>
            <a:endParaRPr lang="ko-KR" altLang="en-US">
              <a:cs typeface="Arial"/>
            </a:endParaRPr>
          </a:p>
        </p:txBody>
      </p:sp>
      <p:pic>
        <p:nvPicPr>
          <p:cNvPr id="2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D5C0A34F-938A-4AD7-979C-CAA8CCBB37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940" y="1045135"/>
            <a:ext cx="6797429" cy="5217114"/>
          </a:xfrm>
          <a:prstGeom prst="rect">
            <a:avLst/>
          </a:prstGeom>
        </p:spPr>
      </p:pic>
      <p:pic>
        <p:nvPicPr>
          <p:cNvPr id="3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280736DD-DC04-40C5-B41E-2B8BD94E53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3247" y="966726"/>
            <a:ext cx="4716583" cy="4572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04678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16745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>
                <a:solidFill>
                  <a:schemeClr val="accent1">
                    <a:lumMod val="50000"/>
                  </a:schemeClr>
                </a:solidFill>
              </a:rPr>
              <a:t>Part 1</a:t>
            </a:r>
            <a:endParaRPr lang="ko-KR" altLang="en-US" sz="1600" b="1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54452"/>
            <a:ext cx="898722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3600" b="1" dirty="0">
                <a:latin typeface="Arial"/>
                <a:ea typeface="+mn-lt"/>
                <a:cs typeface="Arial"/>
              </a:rPr>
              <a:t>온</a:t>
            </a:r>
            <a:r>
              <a:rPr lang="en-US" sz="3600" b="1" dirty="0">
                <a:latin typeface="Arial"/>
                <a:ea typeface="+mn-lt"/>
                <a:cs typeface="Arial"/>
              </a:rPr>
              <a:t>/</a:t>
            </a:r>
            <a:r>
              <a:rPr lang="ko-KR" altLang="en-US" sz="3600" b="1" dirty="0">
                <a:latin typeface="Arial"/>
                <a:ea typeface="+mn-lt"/>
                <a:cs typeface="Arial"/>
              </a:rPr>
              <a:t>오프라인</a:t>
            </a:r>
            <a:r>
              <a:rPr lang="en-US" sz="3600" b="1" dirty="0">
                <a:latin typeface="Arial"/>
                <a:ea typeface="+mn-lt"/>
                <a:cs typeface="Arial"/>
              </a:rPr>
              <a:t> </a:t>
            </a:r>
            <a:r>
              <a:rPr lang="ko-KR" altLang="en-US" sz="3600" b="1" dirty="0">
                <a:latin typeface="Arial"/>
                <a:ea typeface="+mn-lt"/>
                <a:cs typeface="Arial"/>
              </a:rPr>
              <a:t>현재</a:t>
            </a:r>
            <a:r>
              <a:rPr lang="en-US" sz="3600" b="1" dirty="0">
                <a:latin typeface="Arial"/>
                <a:ea typeface="+mn-lt"/>
                <a:cs typeface="Arial"/>
              </a:rPr>
              <a:t> </a:t>
            </a:r>
            <a:r>
              <a:rPr lang="ko-KR" altLang="en-US" sz="3600" b="1" dirty="0">
                <a:latin typeface="Arial"/>
                <a:ea typeface="+mn-lt"/>
                <a:cs typeface="Arial"/>
              </a:rPr>
              <a:t>가격</a:t>
            </a:r>
            <a:r>
              <a:rPr lang="en-US" sz="3600" b="1" dirty="0">
                <a:latin typeface="Arial"/>
                <a:ea typeface="+mn-lt"/>
                <a:cs typeface="Arial"/>
              </a:rPr>
              <a:t> </a:t>
            </a:r>
            <a:r>
              <a:rPr lang="ko-KR" altLang="en-US" sz="3600" b="1" dirty="0">
                <a:latin typeface="Arial"/>
                <a:ea typeface="+mn-lt"/>
                <a:cs typeface="Arial"/>
              </a:rPr>
              <a:t>비교 : 홈플러스</a:t>
            </a:r>
            <a:endParaRPr lang="en-US" sz="3600" dirty="0" err="1">
              <a:ea typeface="+mn-lt"/>
              <a:cs typeface="+mn-lt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C006FA2-5A5E-4E43-9307-B266158068B7}"/>
              </a:ext>
            </a:extLst>
          </p:cNvPr>
          <p:cNvSpPr txBox="1"/>
          <p:nvPr/>
        </p:nvSpPr>
        <p:spPr>
          <a:xfrm>
            <a:off x="10493325" y="869294"/>
            <a:ext cx="1231510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/>
            <a:endParaRPr lang="en-US" altLang="ko-KR" sz="1600" dirty="0">
              <a:cs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052E30-8506-4465-A769-DAEBBD2DCE49}"/>
              </a:ext>
            </a:extLst>
          </p:cNvPr>
          <p:cNvSpPr txBox="1"/>
          <p:nvPr/>
        </p:nvSpPr>
        <p:spPr>
          <a:xfrm>
            <a:off x="362634" y="4933294"/>
            <a:ext cx="3556586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/>
            <a:r>
              <a:rPr lang="en-US" sz="1600" dirty="0">
                <a:ea typeface="+mn-lt"/>
                <a:cs typeface="+mn-lt"/>
              </a:rPr>
              <a:t>2022년 1월 </a:t>
            </a:r>
            <a:r>
              <a:rPr lang="ko-KR" altLang="en-US" sz="1600" dirty="0">
                <a:ea typeface="+mn-lt"/>
                <a:cs typeface="+mn-lt"/>
              </a:rPr>
              <a:t>가격데이터의 상품명을 홈플러스 검색창에 입력한 후 </a:t>
            </a:r>
          </a:p>
          <a:p>
            <a:pPr algn="just"/>
            <a:r>
              <a:rPr lang="ko-KR" altLang="en-US" sz="1600" dirty="0" err="1">
                <a:ea typeface="+mn-lt"/>
                <a:cs typeface="+mn-lt"/>
              </a:rPr>
              <a:t>크롤링을</a:t>
            </a:r>
            <a:r>
              <a:rPr lang="ko-KR" altLang="en-US" sz="1600" dirty="0">
                <a:ea typeface="+mn-lt"/>
                <a:cs typeface="+mn-lt"/>
              </a:rPr>
              <a:t> 시작</a:t>
            </a:r>
            <a:endParaRPr lang="ko-KR" altLang="en-US" sz="1600">
              <a:cs typeface="Arial"/>
            </a:endParaRPr>
          </a:p>
        </p:txBody>
      </p:sp>
      <p:pic>
        <p:nvPicPr>
          <p:cNvPr id="2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3D3BDDEC-7CC4-40B1-BFEE-56CADFEDEF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56" y="1135496"/>
            <a:ext cx="5146430" cy="2213087"/>
          </a:xfrm>
          <a:prstGeom prst="rect">
            <a:avLst/>
          </a:prstGeom>
        </p:spPr>
      </p:pic>
      <p:pic>
        <p:nvPicPr>
          <p:cNvPr id="3" name="그림 7">
            <a:extLst>
              <a:ext uri="{FF2B5EF4-FFF2-40B4-BE49-F238E27FC236}">
                <a16:creationId xmlns:a16="http://schemas.microsoft.com/office/drawing/2014/main" id="{CCEA1054-0A9C-47A0-B333-46805BD4B2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3554" y="1009893"/>
            <a:ext cx="6875583" cy="5268060"/>
          </a:xfrm>
          <a:prstGeom prst="rect">
            <a:avLst/>
          </a:prstGeom>
        </p:spPr>
      </p:pic>
      <p:sp>
        <p:nvSpPr>
          <p:cNvPr id="8" name="화살표: 위로 굽음 7">
            <a:extLst>
              <a:ext uri="{FF2B5EF4-FFF2-40B4-BE49-F238E27FC236}">
                <a16:creationId xmlns:a16="http://schemas.microsoft.com/office/drawing/2014/main" id="{DC6EC1B5-017D-4049-AAD2-A0A6467D0CEA}"/>
              </a:ext>
            </a:extLst>
          </p:cNvPr>
          <p:cNvSpPr/>
          <p:nvPr/>
        </p:nvSpPr>
        <p:spPr>
          <a:xfrm rot="5400000">
            <a:off x="3892804" y="3854548"/>
            <a:ext cx="850392" cy="731520"/>
          </a:xfrm>
          <a:prstGeom prst="bentUp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320539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16745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>
                <a:solidFill>
                  <a:schemeClr val="accent1">
                    <a:lumMod val="50000"/>
                  </a:schemeClr>
                </a:solidFill>
              </a:rPr>
              <a:t>Part 1</a:t>
            </a:r>
            <a:endParaRPr lang="ko-KR" altLang="en-US" sz="1600" b="1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54452"/>
            <a:ext cx="7433913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3600" b="1">
                <a:latin typeface="Arial"/>
                <a:ea typeface="+mn-lt"/>
                <a:cs typeface="Arial"/>
              </a:rPr>
              <a:t>온</a:t>
            </a:r>
            <a:r>
              <a:rPr lang="en-US" sz="3600" b="1">
                <a:latin typeface="Arial"/>
                <a:ea typeface="+mn-lt"/>
                <a:cs typeface="Arial"/>
              </a:rPr>
              <a:t>/</a:t>
            </a:r>
            <a:r>
              <a:rPr lang="ko-KR" altLang="en-US" sz="3600" b="1">
                <a:latin typeface="Arial"/>
                <a:ea typeface="+mn-lt"/>
                <a:cs typeface="Arial"/>
              </a:rPr>
              <a:t>오프라인</a:t>
            </a:r>
            <a:r>
              <a:rPr lang="en-US" sz="3600" b="1">
                <a:latin typeface="Arial"/>
                <a:ea typeface="+mn-lt"/>
                <a:cs typeface="Arial"/>
              </a:rPr>
              <a:t> </a:t>
            </a:r>
            <a:r>
              <a:rPr lang="ko-KR" altLang="en-US" sz="3600" b="1">
                <a:latin typeface="Arial"/>
                <a:ea typeface="+mn-lt"/>
                <a:cs typeface="Arial"/>
              </a:rPr>
              <a:t>현재</a:t>
            </a:r>
            <a:r>
              <a:rPr lang="en-US" sz="3600" b="1">
                <a:latin typeface="Arial"/>
                <a:ea typeface="+mn-lt"/>
                <a:cs typeface="Arial"/>
              </a:rPr>
              <a:t> </a:t>
            </a:r>
            <a:r>
              <a:rPr lang="ko-KR" altLang="en-US" sz="3600" b="1">
                <a:latin typeface="Arial"/>
                <a:ea typeface="+mn-lt"/>
                <a:cs typeface="Arial"/>
              </a:rPr>
              <a:t>가격</a:t>
            </a:r>
            <a:r>
              <a:rPr lang="en-US" sz="3600" b="1">
                <a:latin typeface="Arial"/>
                <a:ea typeface="+mn-lt"/>
                <a:cs typeface="Arial"/>
              </a:rPr>
              <a:t> </a:t>
            </a:r>
            <a:r>
              <a:rPr lang="ko-KR" altLang="en-US" sz="3600" b="1">
                <a:latin typeface="Arial"/>
                <a:ea typeface="+mn-lt"/>
                <a:cs typeface="Arial"/>
              </a:rPr>
              <a:t>비교</a:t>
            </a:r>
            <a:endParaRPr lang="en-US" sz="3600" err="1">
              <a:ea typeface="+mn-lt"/>
              <a:cs typeface="+mn-lt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C006FA2-5A5E-4E43-9307-B266158068B7}"/>
              </a:ext>
            </a:extLst>
          </p:cNvPr>
          <p:cNvSpPr txBox="1"/>
          <p:nvPr/>
        </p:nvSpPr>
        <p:spPr>
          <a:xfrm>
            <a:off x="10493325" y="869294"/>
            <a:ext cx="1231510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/>
            <a:endParaRPr lang="en-US" altLang="ko-KR" sz="1600" dirty="0">
              <a:cs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052E30-8506-4465-A769-DAEBBD2DCE49}"/>
              </a:ext>
            </a:extLst>
          </p:cNvPr>
          <p:cNvSpPr txBox="1"/>
          <p:nvPr/>
        </p:nvSpPr>
        <p:spPr>
          <a:xfrm>
            <a:off x="9545710" y="5402217"/>
            <a:ext cx="3556586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/>
            <a:r>
              <a:rPr lang="en-US" sz="1600" dirty="0">
                <a:ea typeface="+mn-lt"/>
                <a:cs typeface="+mn-lt"/>
              </a:rPr>
              <a:t>crawling </a:t>
            </a:r>
            <a:r>
              <a:rPr lang="en-US" sz="1600" dirty="0" err="1">
                <a:ea typeface="+mn-lt"/>
                <a:cs typeface="+mn-lt"/>
              </a:rPr>
              <a:t>검색해서</a:t>
            </a:r>
            <a:r>
              <a:rPr lang="en-US" sz="1600" dirty="0">
                <a:ea typeface="+mn-lt"/>
                <a:cs typeface="+mn-lt"/>
              </a:rPr>
              <a:t> </a:t>
            </a:r>
            <a:endParaRPr lang="ko-KR" altLang="en-US" dirty="0" err="1">
              <a:ea typeface="+mn-lt"/>
              <a:cs typeface="+mn-lt"/>
            </a:endParaRPr>
          </a:p>
          <a:p>
            <a:pPr algn="just"/>
            <a:r>
              <a:rPr lang="en-US" sz="1600" dirty="0" err="1">
                <a:ea typeface="+mn-lt"/>
                <a:cs typeface="+mn-lt"/>
              </a:rPr>
              <a:t>dataframe만들기</a:t>
            </a:r>
            <a:endParaRPr lang="ko-KR" dirty="0" err="1">
              <a:ea typeface="+mn-lt"/>
              <a:cs typeface="+mn-lt"/>
            </a:endParaRPr>
          </a:p>
        </p:txBody>
      </p:sp>
      <p:pic>
        <p:nvPicPr>
          <p:cNvPr id="2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1498337D-59F5-4A47-B983-081AF8C254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478" y="961112"/>
            <a:ext cx="8839198" cy="5385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73170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16745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>
                <a:solidFill>
                  <a:schemeClr val="accent1">
                    <a:lumMod val="50000"/>
                  </a:schemeClr>
                </a:solidFill>
              </a:rPr>
              <a:t>Part 1</a:t>
            </a:r>
            <a:endParaRPr lang="ko-KR" altLang="en-US" sz="1600" b="1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54452"/>
            <a:ext cx="7433913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3600" b="1">
                <a:latin typeface="Arial"/>
                <a:ea typeface="+mn-lt"/>
                <a:cs typeface="Arial"/>
              </a:rPr>
              <a:t>온</a:t>
            </a:r>
            <a:r>
              <a:rPr lang="en-US" sz="3600" b="1">
                <a:latin typeface="Arial"/>
                <a:ea typeface="+mn-lt"/>
                <a:cs typeface="Arial"/>
              </a:rPr>
              <a:t>/</a:t>
            </a:r>
            <a:r>
              <a:rPr lang="ko-KR" altLang="en-US" sz="3600" b="1">
                <a:latin typeface="Arial"/>
                <a:ea typeface="+mn-lt"/>
                <a:cs typeface="Arial"/>
              </a:rPr>
              <a:t>오프라인</a:t>
            </a:r>
            <a:r>
              <a:rPr lang="en-US" sz="3600" b="1">
                <a:latin typeface="Arial"/>
                <a:ea typeface="+mn-lt"/>
                <a:cs typeface="Arial"/>
              </a:rPr>
              <a:t> </a:t>
            </a:r>
            <a:r>
              <a:rPr lang="ko-KR" altLang="en-US" sz="3600" b="1">
                <a:latin typeface="Arial"/>
                <a:ea typeface="+mn-lt"/>
                <a:cs typeface="Arial"/>
              </a:rPr>
              <a:t>현재</a:t>
            </a:r>
            <a:r>
              <a:rPr lang="en-US" sz="3600" b="1">
                <a:latin typeface="Arial"/>
                <a:ea typeface="+mn-lt"/>
                <a:cs typeface="Arial"/>
              </a:rPr>
              <a:t> </a:t>
            </a:r>
            <a:r>
              <a:rPr lang="ko-KR" altLang="en-US" sz="3600" b="1">
                <a:latin typeface="Arial"/>
                <a:ea typeface="+mn-lt"/>
                <a:cs typeface="Arial"/>
              </a:rPr>
              <a:t>가격</a:t>
            </a:r>
            <a:r>
              <a:rPr lang="en-US" sz="3600" b="1">
                <a:latin typeface="Arial"/>
                <a:ea typeface="+mn-lt"/>
                <a:cs typeface="Arial"/>
              </a:rPr>
              <a:t> </a:t>
            </a:r>
            <a:r>
              <a:rPr lang="ko-KR" altLang="en-US" sz="3600" b="1">
                <a:latin typeface="Arial"/>
                <a:ea typeface="+mn-lt"/>
                <a:cs typeface="Arial"/>
              </a:rPr>
              <a:t>비교</a:t>
            </a:r>
            <a:endParaRPr lang="en-US" sz="3600" err="1">
              <a:ea typeface="+mn-lt"/>
              <a:cs typeface="+mn-lt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C006FA2-5A5E-4E43-9307-B266158068B7}"/>
              </a:ext>
            </a:extLst>
          </p:cNvPr>
          <p:cNvSpPr txBox="1"/>
          <p:nvPr/>
        </p:nvSpPr>
        <p:spPr>
          <a:xfrm>
            <a:off x="10493325" y="869294"/>
            <a:ext cx="1231510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/>
            <a:endParaRPr lang="en-US" altLang="ko-KR" sz="1600" dirty="0">
              <a:cs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052E30-8506-4465-A769-DAEBBD2DCE49}"/>
              </a:ext>
            </a:extLst>
          </p:cNvPr>
          <p:cNvSpPr txBox="1"/>
          <p:nvPr/>
        </p:nvSpPr>
        <p:spPr>
          <a:xfrm>
            <a:off x="167249" y="1074447"/>
            <a:ext cx="3556586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/>
            <a:r>
              <a:rPr lang="en-US" altLang="ko-KR" sz="1600" dirty="0" err="1">
                <a:cs typeface="Arial"/>
              </a:rPr>
              <a:t>홈플러스</a:t>
            </a:r>
            <a:r>
              <a:rPr lang="en-US" altLang="ko-KR" sz="1600" dirty="0">
                <a:cs typeface="Arial"/>
              </a:rPr>
              <a:t> </a:t>
            </a:r>
            <a:r>
              <a:rPr lang="en-US" altLang="ko-KR" sz="1600" dirty="0" err="1">
                <a:cs typeface="Arial"/>
              </a:rPr>
              <a:t>DataFrame</a:t>
            </a:r>
            <a:r>
              <a:rPr lang="en-US" altLang="ko-KR" sz="1600" dirty="0">
                <a:cs typeface="Arial"/>
              </a:rPr>
              <a:t> </a:t>
            </a:r>
            <a:r>
              <a:rPr lang="en-US" altLang="ko-KR" sz="1600" dirty="0" err="1">
                <a:cs typeface="Arial"/>
              </a:rPr>
              <a:t>전처리</a:t>
            </a:r>
          </a:p>
        </p:txBody>
      </p:sp>
      <p:pic>
        <p:nvPicPr>
          <p:cNvPr id="2" name="그림 2">
            <a:extLst>
              <a:ext uri="{FF2B5EF4-FFF2-40B4-BE49-F238E27FC236}">
                <a16:creationId xmlns:a16="http://schemas.microsoft.com/office/drawing/2014/main" id="{1B6184E3-135D-4CA3-8D8B-C8FB6664FB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630" y="1659924"/>
            <a:ext cx="5800969" cy="1515922"/>
          </a:xfrm>
          <a:prstGeom prst="rect">
            <a:avLst/>
          </a:prstGeom>
        </p:spPr>
      </p:pic>
      <p:pic>
        <p:nvPicPr>
          <p:cNvPr id="3" name="그림 7" descr="테이블이(가) 표시된 사진&#10;&#10;자동 생성된 설명">
            <a:extLst>
              <a:ext uri="{FF2B5EF4-FFF2-40B4-BE49-F238E27FC236}">
                <a16:creationId xmlns:a16="http://schemas.microsoft.com/office/drawing/2014/main" id="{E38CC9E0-B13E-4E22-B916-AC02F44D9A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7477" y="967081"/>
            <a:ext cx="5781430" cy="5031298"/>
          </a:xfrm>
          <a:prstGeom prst="rect">
            <a:avLst/>
          </a:prstGeom>
        </p:spPr>
      </p:pic>
      <p:sp>
        <p:nvSpPr>
          <p:cNvPr id="8" name="화살표: 위로 굽음 7">
            <a:extLst>
              <a:ext uri="{FF2B5EF4-FFF2-40B4-BE49-F238E27FC236}">
                <a16:creationId xmlns:a16="http://schemas.microsoft.com/office/drawing/2014/main" id="{2D5FDF4E-B867-4AB9-89C4-15036BDB6BFC}"/>
              </a:ext>
            </a:extLst>
          </p:cNvPr>
          <p:cNvSpPr/>
          <p:nvPr/>
        </p:nvSpPr>
        <p:spPr>
          <a:xfrm rot="5400000">
            <a:off x="3851930" y="3582246"/>
            <a:ext cx="2032469" cy="1923366"/>
          </a:xfrm>
          <a:prstGeom prst="bentUp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6CBA34-D463-4D8E-A1DC-7156ABECAF40}"/>
              </a:ext>
            </a:extLst>
          </p:cNvPr>
          <p:cNvSpPr txBox="1"/>
          <p:nvPr/>
        </p:nvSpPr>
        <p:spPr>
          <a:xfrm>
            <a:off x="1945249" y="4337369"/>
            <a:ext cx="3556586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/>
            <a:r>
              <a:rPr lang="en-US" altLang="ko-KR" sz="2000" dirty="0">
                <a:cs typeface="Arial"/>
              </a:rPr>
              <a:t> </a:t>
            </a:r>
            <a:r>
              <a:rPr lang="en-US" altLang="ko-KR" sz="2000" dirty="0" err="1">
                <a:cs typeface="Arial"/>
              </a:rPr>
              <a:t>df_homeplus</a:t>
            </a:r>
            <a:endParaRPr lang="en-US" altLang="ko-KR" sz="2000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784398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16745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>
                <a:solidFill>
                  <a:schemeClr val="accent1">
                    <a:lumMod val="50000"/>
                  </a:schemeClr>
                </a:solidFill>
              </a:rPr>
              <a:t>Part 1</a:t>
            </a:r>
            <a:endParaRPr lang="ko-KR" altLang="en-US" sz="1600" b="1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54452"/>
            <a:ext cx="7433913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3600" b="1">
                <a:latin typeface="Arial"/>
                <a:ea typeface="+mn-lt"/>
                <a:cs typeface="Arial"/>
              </a:rPr>
              <a:t>온</a:t>
            </a:r>
            <a:r>
              <a:rPr lang="en-US" sz="3600" b="1">
                <a:latin typeface="Arial"/>
                <a:ea typeface="+mn-lt"/>
                <a:cs typeface="Arial"/>
              </a:rPr>
              <a:t>/</a:t>
            </a:r>
            <a:r>
              <a:rPr lang="ko-KR" altLang="en-US" sz="3600" b="1">
                <a:latin typeface="Arial"/>
                <a:ea typeface="+mn-lt"/>
                <a:cs typeface="Arial"/>
              </a:rPr>
              <a:t>오프라인</a:t>
            </a:r>
            <a:r>
              <a:rPr lang="en-US" sz="3600" b="1">
                <a:latin typeface="Arial"/>
                <a:ea typeface="+mn-lt"/>
                <a:cs typeface="Arial"/>
              </a:rPr>
              <a:t> </a:t>
            </a:r>
            <a:r>
              <a:rPr lang="ko-KR" altLang="en-US" sz="3600" b="1">
                <a:latin typeface="Arial"/>
                <a:ea typeface="+mn-lt"/>
                <a:cs typeface="Arial"/>
              </a:rPr>
              <a:t>현재</a:t>
            </a:r>
            <a:r>
              <a:rPr lang="en-US" sz="3600" b="1">
                <a:latin typeface="Arial"/>
                <a:ea typeface="+mn-lt"/>
                <a:cs typeface="Arial"/>
              </a:rPr>
              <a:t> </a:t>
            </a:r>
            <a:r>
              <a:rPr lang="ko-KR" altLang="en-US" sz="3600" b="1">
                <a:latin typeface="Arial"/>
                <a:ea typeface="+mn-lt"/>
                <a:cs typeface="Arial"/>
              </a:rPr>
              <a:t>가격</a:t>
            </a:r>
            <a:r>
              <a:rPr lang="en-US" sz="3600" b="1">
                <a:latin typeface="Arial"/>
                <a:ea typeface="+mn-lt"/>
                <a:cs typeface="Arial"/>
              </a:rPr>
              <a:t> </a:t>
            </a:r>
            <a:r>
              <a:rPr lang="ko-KR" altLang="en-US" sz="3600" b="1">
                <a:latin typeface="Arial"/>
                <a:ea typeface="+mn-lt"/>
                <a:cs typeface="Arial"/>
              </a:rPr>
              <a:t>비교</a:t>
            </a:r>
            <a:endParaRPr lang="en-US" sz="3600" err="1">
              <a:ea typeface="+mn-lt"/>
              <a:cs typeface="+mn-lt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C006FA2-5A5E-4E43-9307-B266158068B7}"/>
              </a:ext>
            </a:extLst>
          </p:cNvPr>
          <p:cNvSpPr txBox="1"/>
          <p:nvPr/>
        </p:nvSpPr>
        <p:spPr>
          <a:xfrm>
            <a:off x="10493325" y="869294"/>
            <a:ext cx="1231510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/>
            <a:endParaRPr lang="en-US" altLang="ko-KR" sz="1600" dirty="0">
              <a:cs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052E30-8506-4465-A769-DAEBBD2DCE49}"/>
              </a:ext>
            </a:extLst>
          </p:cNvPr>
          <p:cNvSpPr txBox="1"/>
          <p:nvPr/>
        </p:nvSpPr>
        <p:spPr>
          <a:xfrm>
            <a:off x="4377787" y="5089601"/>
            <a:ext cx="3836307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/>
            <a:r>
              <a:rPr lang="ko-KR" altLang="en-US" sz="1600" dirty="0">
                <a:ea typeface="+mn-lt"/>
                <a:cs typeface="+mn-lt"/>
              </a:rPr>
              <a:t>단위가격을 맞추기 위해 데이터 </a:t>
            </a:r>
            <a:r>
              <a:rPr lang="ko-KR" altLang="en-US" sz="1600" dirty="0" err="1">
                <a:ea typeface="+mn-lt"/>
                <a:cs typeface="+mn-lt"/>
              </a:rPr>
              <a:t>전처리</a:t>
            </a:r>
            <a:r>
              <a:rPr lang="ko-KR" altLang="en-US" sz="1600" dirty="0">
                <a:ea typeface="+mn-lt"/>
                <a:cs typeface="+mn-lt"/>
              </a:rPr>
              <a:t> </a:t>
            </a:r>
            <a:endParaRPr lang="en-US" altLang="ko-KR" sz="1600" dirty="0">
              <a:cs typeface="Arial"/>
            </a:endParaRPr>
          </a:p>
        </p:txBody>
      </p:sp>
      <p:pic>
        <p:nvPicPr>
          <p:cNvPr id="2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F6609535-F468-4897-8099-C2CC07C065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323" y="1210109"/>
            <a:ext cx="5117123" cy="3070089"/>
          </a:xfrm>
          <a:prstGeom prst="rect">
            <a:avLst/>
          </a:prstGeom>
        </p:spPr>
      </p:pic>
      <p:pic>
        <p:nvPicPr>
          <p:cNvPr id="3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22076646-448A-4CB3-B1EE-9F1752B08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7247" y="1172876"/>
            <a:ext cx="5205045" cy="3105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42238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16745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>
                <a:solidFill>
                  <a:schemeClr val="accent1">
                    <a:lumMod val="50000"/>
                  </a:schemeClr>
                </a:solidFill>
              </a:rPr>
              <a:t>Part 1</a:t>
            </a:r>
            <a:endParaRPr lang="ko-KR" altLang="en-US" sz="1600" b="1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54452"/>
            <a:ext cx="7433913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3600" b="1">
                <a:latin typeface="Arial"/>
                <a:ea typeface="+mn-lt"/>
                <a:cs typeface="Arial"/>
              </a:rPr>
              <a:t>온</a:t>
            </a:r>
            <a:r>
              <a:rPr lang="en-US" sz="3600" b="1">
                <a:latin typeface="Arial"/>
                <a:ea typeface="+mn-lt"/>
                <a:cs typeface="Arial"/>
              </a:rPr>
              <a:t>/</a:t>
            </a:r>
            <a:r>
              <a:rPr lang="ko-KR" altLang="en-US" sz="3600" b="1">
                <a:latin typeface="Arial"/>
                <a:ea typeface="+mn-lt"/>
                <a:cs typeface="Arial"/>
              </a:rPr>
              <a:t>오프라인</a:t>
            </a:r>
            <a:r>
              <a:rPr lang="en-US" sz="3600" b="1">
                <a:latin typeface="Arial"/>
                <a:ea typeface="+mn-lt"/>
                <a:cs typeface="Arial"/>
              </a:rPr>
              <a:t> </a:t>
            </a:r>
            <a:r>
              <a:rPr lang="ko-KR" altLang="en-US" sz="3600" b="1">
                <a:latin typeface="Arial"/>
                <a:ea typeface="+mn-lt"/>
                <a:cs typeface="Arial"/>
              </a:rPr>
              <a:t>현재</a:t>
            </a:r>
            <a:r>
              <a:rPr lang="en-US" sz="3600" b="1">
                <a:latin typeface="Arial"/>
                <a:ea typeface="+mn-lt"/>
                <a:cs typeface="Arial"/>
              </a:rPr>
              <a:t> </a:t>
            </a:r>
            <a:r>
              <a:rPr lang="ko-KR" altLang="en-US" sz="3600" b="1">
                <a:latin typeface="Arial"/>
                <a:ea typeface="+mn-lt"/>
                <a:cs typeface="Arial"/>
              </a:rPr>
              <a:t>가격</a:t>
            </a:r>
            <a:r>
              <a:rPr lang="en-US" sz="3600" b="1">
                <a:latin typeface="Arial"/>
                <a:ea typeface="+mn-lt"/>
                <a:cs typeface="Arial"/>
              </a:rPr>
              <a:t> </a:t>
            </a:r>
            <a:r>
              <a:rPr lang="ko-KR" altLang="en-US" sz="3600" b="1">
                <a:latin typeface="Arial"/>
                <a:ea typeface="+mn-lt"/>
                <a:cs typeface="Arial"/>
              </a:rPr>
              <a:t>비교</a:t>
            </a:r>
            <a:endParaRPr lang="en-US" sz="3600" err="1">
              <a:ea typeface="+mn-lt"/>
              <a:cs typeface="+mn-lt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C006FA2-5A5E-4E43-9307-B266158068B7}"/>
              </a:ext>
            </a:extLst>
          </p:cNvPr>
          <p:cNvSpPr txBox="1"/>
          <p:nvPr/>
        </p:nvSpPr>
        <p:spPr>
          <a:xfrm>
            <a:off x="10493325" y="869294"/>
            <a:ext cx="1231510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/>
            <a:endParaRPr lang="en-US" altLang="ko-KR" sz="1600" dirty="0">
              <a:cs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052E30-8506-4465-A769-DAEBBD2DCE49}"/>
              </a:ext>
            </a:extLst>
          </p:cNvPr>
          <p:cNvSpPr txBox="1"/>
          <p:nvPr/>
        </p:nvSpPr>
        <p:spPr>
          <a:xfrm>
            <a:off x="8637172" y="3458140"/>
            <a:ext cx="3556586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/>
            <a:r>
              <a:rPr lang="en-US" altLang="ko-KR" sz="1600" dirty="0" err="1">
                <a:cs typeface="Arial"/>
              </a:rPr>
              <a:t>낮은</a:t>
            </a:r>
            <a:r>
              <a:rPr lang="en-US" altLang="ko-KR" sz="1600" dirty="0">
                <a:cs typeface="Arial"/>
              </a:rPr>
              <a:t> </a:t>
            </a:r>
            <a:r>
              <a:rPr lang="en-US" altLang="ko-KR" sz="1600" dirty="0" err="1">
                <a:cs typeface="Arial"/>
              </a:rPr>
              <a:t>가격순으로</a:t>
            </a:r>
            <a:r>
              <a:rPr lang="en-US" altLang="ko-KR" sz="1600" dirty="0">
                <a:cs typeface="Arial"/>
              </a:rPr>
              <a:t> </a:t>
            </a:r>
            <a:r>
              <a:rPr lang="en-US" altLang="ko-KR" sz="1600" dirty="0" err="1">
                <a:cs typeface="Arial"/>
              </a:rPr>
              <a:t>정렬하고</a:t>
            </a:r>
          </a:p>
          <a:p>
            <a:pPr algn="just"/>
            <a:r>
              <a:rPr lang="en-US" altLang="ko-KR" sz="1600" dirty="0" err="1">
                <a:cs typeface="Arial"/>
              </a:rPr>
              <a:t>동일</a:t>
            </a:r>
            <a:r>
              <a:rPr lang="en-US" altLang="ko-KR" sz="1600" dirty="0">
                <a:cs typeface="Arial"/>
              </a:rPr>
              <a:t> </a:t>
            </a:r>
            <a:r>
              <a:rPr lang="en-US" altLang="ko-KR" sz="1600" dirty="0" err="1">
                <a:cs typeface="Arial"/>
              </a:rPr>
              <a:t>상품명은</a:t>
            </a:r>
            <a:r>
              <a:rPr lang="en-US" altLang="ko-KR" sz="1600" dirty="0">
                <a:cs typeface="Arial"/>
              </a:rPr>
              <a:t> </a:t>
            </a:r>
            <a:r>
              <a:rPr lang="en-US" altLang="ko-KR" sz="1600" dirty="0" err="1">
                <a:cs typeface="Arial"/>
              </a:rPr>
              <a:t>드롭한</a:t>
            </a:r>
            <a:r>
              <a:rPr lang="en-US" altLang="ko-KR" sz="1600" dirty="0">
                <a:cs typeface="Arial"/>
              </a:rPr>
              <a:t> </a:t>
            </a:r>
            <a:r>
              <a:rPr lang="en-US" altLang="ko-KR" sz="1600" dirty="0" err="1">
                <a:cs typeface="Arial"/>
              </a:rPr>
              <a:t>모습</a:t>
            </a:r>
          </a:p>
        </p:txBody>
      </p:sp>
      <p:pic>
        <p:nvPicPr>
          <p:cNvPr id="2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21ED4620-451F-4CB3-B567-51F8544876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017" y="960964"/>
            <a:ext cx="7774352" cy="5365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43615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16745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>
                <a:solidFill>
                  <a:schemeClr val="accent1">
                    <a:lumMod val="50000"/>
                  </a:schemeClr>
                </a:solidFill>
              </a:rPr>
              <a:t>Part 1</a:t>
            </a:r>
            <a:endParaRPr lang="ko-KR" altLang="en-US" sz="1600" b="1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54452"/>
            <a:ext cx="7433913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3600" b="1">
                <a:latin typeface="Arial"/>
                <a:ea typeface="+mn-lt"/>
                <a:cs typeface="Arial"/>
              </a:rPr>
              <a:t>온</a:t>
            </a:r>
            <a:r>
              <a:rPr lang="en-US" sz="3600" b="1">
                <a:latin typeface="Arial"/>
                <a:ea typeface="+mn-lt"/>
                <a:cs typeface="Arial"/>
              </a:rPr>
              <a:t>/</a:t>
            </a:r>
            <a:r>
              <a:rPr lang="ko-KR" altLang="en-US" sz="3600" b="1">
                <a:latin typeface="Arial"/>
                <a:ea typeface="+mn-lt"/>
                <a:cs typeface="Arial"/>
              </a:rPr>
              <a:t>오프라인</a:t>
            </a:r>
            <a:r>
              <a:rPr lang="en-US" sz="3600" b="1">
                <a:latin typeface="Arial"/>
                <a:ea typeface="+mn-lt"/>
                <a:cs typeface="Arial"/>
              </a:rPr>
              <a:t> </a:t>
            </a:r>
            <a:r>
              <a:rPr lang="ko-KR" altLang="en-US" sz="3600" b="1">
                <a:latin typeface="Arial"/>
                <a:ea typeface="+mn-lt"/>
                <a:cs typeface="Arial"/>
              </a:rPr>
              <a:t>현재</a:t>
            </a:r>
            <a:r>
              <a:rPr lang="en-US" sz="3600" b="1">
                <a:latin typeface="Arial"/>
                <a:ea typeface="+mn-lt"/>
                <a:cs typeface="Arial"/>
              </a:rPr>
              <a:t> </a:t>
            </a:r>
            <a:r>
              <a:rPr lang="ko-KR" altLang="en-US" sz="3600" b="1">
                <a:latin typeface="Arial"/>
                <a:ea typeface="+mn-lt"/>
                <a:cs typeface="Arial"/>
              </a:rPr>
              <a:t>가격</a:t>
            </a:r>
            <a:r>
              <a:rPr lang="en-US" sz="3600" b="1">
                <a:latin typeface="Arial"/>
                <a:ea typeface="+mn-lt"/>
                <a:cs typeface="Arial"/>
              </a:rPr>
              <a:t> </a:t>
            </a:r>
            <a:r>
              <a:rPr lang="ko-KR" altLang="en-US" sz="3600" b="1">
                <a:latin typeface="Arial"/>
                <a:ea typeface="+mn-lt"/>
                <a:cs typeface="Arial"/>
              </a:rPr>
              <a:t>비교</a:t>
            </a:r>
            <a:endParaRPr lang="en-US" sz="3600" err="1">
              <a:ea typeface="+mn-lt"/>
              <a:cs typeface="+mn-lt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C006FA2-5A5E-4E43-9307-B266158068B7}"/>
              </a:ext>
            </a:extLst>
          </p:cNvPr>
          <p:cNvSpPr txBox="1"/>
          <p:nvPr/>
        </p:nvSpPr>
        <p:spPr>
          <a:xfrm>
            <a:off x="10493325" y="869294"/>
            <a:ext cx="1231510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/>
            <a:endParaRPr lang="en-US" altLang="ko-KR" sz="1600" dirty="0">
              <a:cs typeface="Arial"/>
            </a:endParaRPr>
          </a:p>
        </p:txBody>
      </p:sp>
      <p:pic>
        <p:nvPicPr>
          <p:cNvPr id="2" name="그림 2">
            <a:extLst>
              <a:ext uri="{FF2B5EF4-FFF2-40B4-BE49-F238E27FC236}">
                <a16:creationId xmlns:a16="http://schemas.microsoft.com/office/drawing/2014/main" id="{26622F2A-C233-46DE-AD1E-A91158F689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093" y="1039327"/>
            <a:ext cx="6113584" cy="5297114"/>
          </a:xfrm>
          <a:prstGeom prst="rect">
            <a:avLst/>
          </a:prstGeom>
        </p:spPr>
      </p:pic>
      <p:pic>
        <p:nvPicPr>
          <p:cNvPr id="3" name="그림 8" descr="테이블이(가) 표시된 사진&#10;&#10;자동 생성된 설명">
            <a:extLst>
              <a:ext uri="{FF2B5EF4-FFF2-40B4-BE49-F238E27FC236}">
                <a16:creationId xmlns:a16="http://schemas.microsoft.com/office/drawing/2014/main" id="{D79F8C2F-6950-4592-8E15-06C81611B2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3400" y="954204"/>
            <a:ext cx="4716583" cy="4949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32430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16745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>
                <a:solidFill>
                  <a:schemeClr val="accent1">
                    <a:lumMod val="50000"/>
                  </a:schemeClr>
                </a:solidFill>
              </a:rPr>
              <a:t>Part 1</a:t>
            </a:r>
            <a:endParaRPr lang="ko-KR" altLang="en-US" sz="1600" b="1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54452"/>
            <a:ext cx="7433913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3600" b="1">
                <a:latin typeface="Arial"/>
                <a:ea typeface="+mn-lt"/>
                <a:cs typeface="Arial"/>
              </a:rPr>
              <a:t>온</a:t>
            </a:r>
            <a:r>
              <a:rPr lang="en-US" sz="3600" b="1">
                <a:latin typeface="Arial"/>
                <a:ea typeface="+mn-lt"/>
                <a:cs typeface="Arial"/>
              </a:rPr>
              <a:t>/</a:t>
            </a:r>
            <a:r>
              <a:rPr lang="ko-KR" altLang="en-US" sz="3600" b="1">
                <a:latin typeface="Arial"/>
                <a:ea typeface="+mn-lt"/>
                <a:cs typeface="Arial"/>
              </a:rPr>
              <a:t>오프라인</a:t>
            </a:r>
            <a:r>
              <a:rPr lang="en-US" sz="3600" b="1">
                <a:latin typeface="Arial"/>
                <a:ea typeface="+mn-lt"/>
                <a:cs typeface="Arial"/>
              </a:rPr>
              <a:t> </a:t>
            </a:r>
            <a:r>
              <a:rPr lang="ko-KR" altLang="en-US" sz="3600" b="1">
                <a:latin typeface="Arial"/>
                <a:ea typeface="+mn-lt"/>
                <a:cs typeface="Arial"/>
              </a:rPr>
              <a:t>현재</a:t>
            </a:r>
            <a:r>
              <a:rPr lang="en-US" sz="3600" b="1">
                <a:latin typeface="Arial"/>
                <a:ea typeface="+mn-lt"/>
                <a:cs typeface="Arial"/>
              </a:rPr>
              <a:t> </a:t>
            </a:r>
            <a:r>
              <a:rPr lang="ko-KR" altLang="en-US" sz="3600" b="1">
                <a:latin typeface="Arial"/>
                <a:ea typeface="+mn-lt"/>
                <a:cs typeface="Arial"/>
              </a:rPr>
              <a:t>가격</a:t>
            </a:r>
            <a:r>
              <a:rPr lang="en-US" sz="3600" b="1">
                <a:latin typeface="Arial"/>
                <a:ea typeface="+mn-lt"/>
                <a:cs typeface="Arial"/>
              </a:rPr>
              <a:t> </a:t>
            </a:r>
            <a:r>
              <a:rPr lang="ko-KR" altLang="en-US" sz="3600" b="1">
                <a:latin typeface="Arial"/>
                <a:ea typeface="+mn-lt"/>
                <a:cs typeface="Arial"/>
              </a:rPr>
              <a:t>비교</a:t>
            </a:r>
            <a:endParaRPr lang="en-US" sz="3600" err="1">
              <a:ea typeface="+mn-lt"/>
              <a:cs typeface="+mn-lt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C006FA2-5A5E-4E43-9307-B266158068B7}"/>
              </a:ext>
            </a:extLst>
          </p:cNvPr>
          <p:cNvSpPr txBox="1"/>
          <p:nvPr/>
        </p:nvSpPr>
        <p:spPr>
          <a:xfrm>
            <a:off x="10493325" y="869294"/>
            <a:ext cx="1231510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/>
            <a:endParaRPr lang="en-US" altLang="ko-KR" sz="1600" dirty="0">
              <a:cs typeface="Arial"/>
            </a:endParaRPr>
          </a:p>
        </p:txBody>
      </p:sp>
      <p:pic>
        <p:nvPicPr>
          <p:cNvPr id="7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25E33E8C-E7C2-45AC-95AB-2DA71B2C85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862" y="1210704"/>
            <a:ext cx="8536353" cy="325451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E3D8E89-0F1E-48C6-9EFA-A10A1E465228}"/>
              </a:ext>
            </a:extLst>
          </p:cNvPr>
          <p:cNvSpPr txBox="1"/>
          <p:nvPr/>
        </p:nvSpPr>
        <p:spPr>
          <a:xfrm>
            <a:off x="841327" y="4913755"/>
            <a:ext cx="6829278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/>
            <a:r>
              <a:rPr lang="en-US" altLang="ko-KR" sz="2000" b="1" dirty="0" err="1">
                <a:cs typeface="Arial"/>
              </a:rPr>
              <a:t>홈플러스와</a:t>
            </a:r>
            <a:r>
              <a:rPr lang="en-US" altLang="ko-KR" sz="2000" b="1" dirty="0">
                <a:cs typeface="Arial"/>
              </a:rPr>
              <a:t> </a:t>
            </a:r>
            <a:r>
              <a:rPr lang="en-US" altLang="ko-KR" sz="2000" b="1" dirty="0" err="1">
                <a:cs typeface="Arial"/>
              </a:rPr>
              <a:t>쿠팡데이터의</a:t>
            </a:r>
            <a:r>
              <a:rPr lang="en-US" altLang="ko-KR" sz="2000" b="1" dirty="0">
                <a:cs typeface="Arial"/>
              </a:rPr>
              <a:t> </a:t>
            </a:r>
            <a:r>
              <a:rPr lang="en-US" altLang="ko-KR" sz="2000" b="1" dirty="0" err="1">
                <a:cs typeface="Arial"/>
              </a:rPr>
              <a:t>품목명을</a:t>
            </a:r>
            <a:r>
              <a:rPr lang="en-US" altLang="ko-KR" sz="2000" b="1" dirty="0">
                <a:cs typeface="Arial"/>
              </a:rPr>
              <a:t> </a:t>
            </a:r>
            <a:r>
              <a:rPr lang="en-US" altLang="ko-KR" sz="2000" b="1" dirty="0" err="1">
                <a:cs typeface="Arial"/>
              </a:rPr>
              <a:t>정렬하려</a:t>
            </a:r>
            <a:r>
              <a:rPr lang="en-US" altLang="ko-KR" sz="2000" b="1" dirty="0">
                <a:cs typeface="Arial"/>
              </a:rPr>
              <a:t> </a:t>
            </a:r>
            <a:r>
              <a:rPr lang="en-US" altLang="ko-KR" sz="2000" b="1" dirty="0" err="1">
                <a:cs typeface="Arial"/>
              </a:rPr>
              <a:t>했으나</a:t>
            </a:r>
            <a:r>
              <a:rPr lang="en-US" altLang="ko-KR" sz="2000" b="1" dirty="0">
                <a:cs typeface="Arial"/>
              </a:rPr>
              <a:t>, </a:t>
            </a:r>
            <a:endParaRPr lang="ko-KR" dirty="0"/>
          </a:p>
          <a:p>
            <a:pPr algn="just"/>
            <a:r>
              <a:rPr lang="en-US" altLang="ko-KR" sz="2000" b="1" dirty="0" err="1">
                <a:cs typeface="Arial"/>
              </a:rPr>
              <a:t>완벽한</a:t>
            </a:r>
            <a:r>
              <a:rPr lang="en-US" altLang="ko-KR" sz="2000" b="1" dirty="0">
                <a:cs typeface="Arial"/>
              </a:rPr>
              <a:t> </a:t>
            </a:r>
            <a:r>
              <a:rPr lang="en-US" altLang="ko-KR" sz="2000" b="1" dirty="0" err="1">
                <a:cs typeface="Arial"/>
              </a:rPr>
              <a:t>전처리가</a:t>
            </a:r>
            <a:r>
              <a:rPr lang="en-US" altLang="ko-KR" sz="2000" b="1" dirty="0">
                <a:cs typeface="Arial"/>
              </a:rPr>
              <a:t> </a:t>
            </a:r>
            <a:r>
              <a:rPr lang="en-US" altLang="ko-KR" sz="2000" b="1" dirty="0" err="1">
                <a:cs typeface="Arial"/>
              </a:rPr>
              <a:t>불가능했었기에</a:t>
            </a:r>
            <a:r>
              <a:rPr lang="en-US" altLang="ko-KR" sz="2000" b="1" dirty="0">
                <a:cs typeface="Arial"/>
              </a:rPr>
              <a:t>  </a:t>
            </a:r>
            <a:endParaRPr lang="en-US">
              <a:cs typeface="Arial"/>
            </a:endParaRPr>
          </a:p>
          <a:p>
            <a:pPr algn="just"/>
            <a:r>
              <a:rPr lang="en-US" altLang="ko-KR" sz="2000" b="1" dirty="0" err="1">
                <a:cs typeface="Arial"/>
              </a:rPr>
              <a:t>input을</a:t>
            </a:r>
            <a:r>
              <a:rPr lang="en-US" altLang="ko-KR" sz="2000" b="1" dirty="0">
                <a:cs typeface="Arial"/>
              </a:rPr>
              <a:t> </a:t>
            </a:r>
            <a:r>
              <a:rPr lang="en-US" altLang="ko-KR" sz="2000" b="1" dirty="0" err="1">
                <a:cs typeface="Arial"/>
              </a:rPr>
              <a:t>이용하여</a:t>
            </a:r>
            <a:r>
              <a:rPr lang="en-US" altLang="ko-KR" sz="2000" b="1" dirty="0">
                <a:cs typeface="Arial"/>
              </a:rPr>
              <a:t> </a:t>
            </a:r>
            <a:r>
              <a:rPr lang="en-US" altLang="ko-KR" sz="2000" b="1" dirty="0" err="1">
                <a:cs typeface="Arial"/>
              </a:rPr>
              <a:t>온라인</a:t>
            </a:r>
            <a:r>
              <a:rPr lang="en-US" altLang="ko-KR" sz="2000" b="1" dirty="0">
                <a:cs typeface="Arial"/>
              </a:rPr>
              <a:t>/</a:t>
            </a:r>
            <a:r>
              <a:rPr lang="en-US" altLang="ko-KR" sz="2000" b="1" dirty="0" err="1">
                <a:cs typeface="Arial"/>
              </a:rPr>
              <a:t>오프라인</a:t>
            </a:r>
            <a:r>
              <a:rPr lang="en-US" altLang="ko-KR" sz="2000" b="1" dirty="0">
                <a:cs typeface="Arial"/>
              </a:rPr>
              <a:t> </a:t>
            </a:r>
            <a:r>
              <a:rPr lang="en-US" altLang="ko-KR" sz="2000" b="1" dirty="0" err="1">
                <a:cs typeface="Arial"/>
              </a:rPr>
              <a:t>간의</a:t>
            </a:r>
            <a:r>
              <a:rPr lang="en-US" altLang="ko-KR" sz="2000" b="1" dirty="0">
                <a:cs typeface="Arial"/>
              </a:rPr>
              <a:t> </a:t>
            </a:r>
            <a:r>
              <a:rPr lang="en-US" altLang="ko-KR" sz="2000" b="1" dirty="0" err="1">
                <a:cs typeface="Arial"/>
              </a:rPr>
              <a:t>가격을</a:t>
            </a:r>
            <a:r>
              <a:rPr lang="en-US" altLang="ko-KR" sz="2000" b="1" dirty="0">
                <a:cs typeface="Arial"/>
              </a:rPr>
              <a:t> </a:t>
            </a:r>
            <a:r>
              <a:rPr lang="en-US" altLang="ko-KR" sz="2000" b="1" dirty="0" err="1">
                <a:cs typeface="Arial"/>
              </a:rPr>
              <a:t>비교</a:t>
            </a:r>
            <a:endParaRPr lang="en-US" altLang="ko-KR" sz="2000" b="1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9183477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16745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>
                <a:solidFill>
                  <a:schemeClr val="accent1">
                    <a:lumMod val="50000"/>
                  </a:schemeClr>
                </a:solidFill>
              </a:rPr>
              <a:t>Part 1</a:t>
            </a:r>
            <a:endParaRPr lang="ko-KR" altLang="en-US" sz="1600" b="1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54452"/>
            <a:ext cx="7433913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3600" b="1">
                <a:latin typeface="Arial"/>
                <a:ea typeface="+mn-lt"/>
                <a:cs typeface="Arial"/>
              </a:rPr>
              <a:t>온</a:t>
            </a:r>
            <a:r>
              <a:rPr lang="en-US" sz="3600" b="1">
                <a:latin typeface="Arial"/>
                <a:ea typeface="+mn-lt"/>
                <a:cs typeface="Arial"/>
              </a:rPr>
              <a:t>/</a:t>
            </a:r>
            <a:r>
              <a:rPr lang="ko-KR" altLang="en-US" sz="3600" b="1">
                <a:latin typeface="Arial"/>
                <a:ea typeface="+mn-lt"/>
                <a:cs typeface="Arial"/>
              </a:rPr>
              <a:t>오프라인</a:t>
            </a:r>
            <a:r>
              <a:rPr lang="en-US" sz="3600" b="1">
                <a:latin typeface="Arial"/>
                <a:ea typeface="+mn-lt"/>
                <a:cs typeface="Arial"/>
              </a:rPr>
              <a:t> </a:t>
            </a:r>
            <a:r>
              <a:rPr lang="ko-KR" altLang="en-US" sz="3600" b="1">
                <a:latin typeface="Arial"/>
                <a:ea typeface="+mn-lt"/>
                <a:cs typeface="Arial"/>
              </a:rPr>
              <a:t>현재</a:t>
            </a:r>
            <a:r>
              <a:rPr lang="en-US" sz="3600" b="1">
                <a:latin typeface="Arial"/>
                <a:ea typeface="+mn-lt"/>
                <a:cs typeface="Arial"/>
              </a:rPr>
              <a:t> </a:t>
            </a:r>
            <a:r>
              <a:rPr lang="ko-KR" altLang="en-US" sz="3600" b="1">
                <a:latin typeface="Arial"/>
                <a:ea typeface="+mn-lt"/>
                <a:cs typeface="Arial"/>
              </a:rPr>
              <a:t>가격</a:t>
            </a:r>
            <a:r>
              <a:rPr lang="en-US" sz="3600" b="1">
                <a:latin typeface="Arial"/>
                <a:ea typeface="+mn-lt"/>
                <a:cs typeface="Arial"/>
              </a:rPr>
              <a:t> </a:t>
            </a:r>
            <a:r>
              <a:rPr lang="ko-KR" altLang="en-US" sz="3600" b="1">
                <a:latin typeface="Arial"/>
                <a:ea typeface="+mn-lt"/>
                <a:cs typeface="Arial"/>
              </a:rPr>
              <a:t>비교</a:t>
            </a:r>
            <a:endParaRPr lang="en-US" sz="3600" err="1">
              <a:ea typeface="+mn-lt"/>
              <a:cs typeface="+mn-lt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C006FA2-5A5E-4E43-9307-B266158068B7}"/>
              </a:ext>
            </a:extLst>
          </p:cNvPr>
          <p:cNvSpPr txBox="1"/>
          <p:nvPr/>
        </p:nvSpPr>
        <p:spPr>
          <a:xfrm>
            <a:off x="10493325" y="869294"/>
            <a:ext cx="1231510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/>
            <a:endParaRPr lang="en-US" altLang="ko-KR" sz="1600" dirty="0">
              <a:cs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052E30-8506-4465-A769-DAEBBD2DCE49}"/>
              </a:ext>
            </a:extLst>
          </p:cNvPr>
          <p:cNvSpPr txBox="1"/>
          <p:nvPr/>
        </p:nvSpPr>
        <p:spPr>
          <a:xfrm>
            <a:off x="450557" y="1289370"/>
            <a:ext cx="8275124" cy="443198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/>
            <a:endParaRPr lang="en-US" altLang="ko-KR" sz="2500" dirty="0">
              <a:cs typeface="Arial"/>
            </a:endParaRPr>
          </a:p>
          <a:p>
            <a:pPr algn="just"/>
            <a:r>
              <a:rPr lang="en-US" altLang="ko-KR" sz="2500" dirty="0" err="1">
                <a:cs typeface="Arial"/>
              </a:rPr>
              <a:t>온라인</a:t>
            </a:r>
            <a:r>
              <a:rPr lang="en-US" altLang="ko-KR" sz="2500" dirty="0">
                <a:cs typeface="Arial"/>
              </a:rPr>
              <a:t> vs </a:t>
            </a:r>
            <a:r>
              <a:rPr lang="en-US" altLang="ko-KR" sz="2500" dirty="0" err="1">
                <a:cs typeface="Arial"/>
              </a:rPr>
              <a:t>오프라인</a:t>
            </a:r>
            <a:endParaRPr lang="en-US" altLang="ko-KR" sz="2500" dirty="0">
              <a:cs typeface="Arial"/>
            </a:endParaRPr>
          </a:p>
          <a:p>
            <a:pPr algn="just"/>
            <a:endParaRPr lang="en-US" altLang="ko-KR" sz="2500" dirty="0">
              <a:cs typeface="Arial"/>
            </a:endParaRPr>
          </a:p>
          <a:p>
            <a:pPr algn="just"/>
            <a:r>
              <a:rPr lang="en-US" altLang="ko-KR" sz="2500" dirty="0">
                <a:cs typeface="Arial"/>
              </a:rPr>
              <a:t>If</a:t>
            </a:r>
          </a:p>
          <a:p>
            <a:pPr algn="just"/>
            <a:r>
              <a:rPr lang="en-US" altLang="ko-KR" sz="2500" dirty="0">
                <a:cs typeface="Arial"/>
              </a:rPr>
              <a:t>0. </a:t>
            </a:r>
            <a:r>
              <a:rPr lang="en-US" altLang="ko-KR" sz="2500" dirty="0" err="1">
                <a:cs typeface="Arial"/>
              </a:rPr>
              <a:t>데이터</a:t>
            </a:r>
            <a:r>
              <a:rPr lang="en-US" altLang="ko-KR" sz="2500" dirty="0">
                <a:cs typeface="Arial"/>
              </a:rPr>
              <a:t> </a:t>
            </a:r>
            <a:r>
              <a:rPr lang="en-US" altLang="ko-KR" sz="2500" dirty="0" err="1">
                <a:cs typeface="Arial"/>
              </a:rPr>
              <a:t>여부</a:t>
            </a:r>
            <a:r>
              <a:rPr lang="en-US" altLang="ko-KR" sz="2500" dirty="0">
                <a:cs typeface="Arial"/>
              </a:rPr>
              <a:t> </a:t>
            </a:r>
            <a:r>
              <a:rPr lang="en-US" altLang="ko-KR" sz="2500" dirty="0" err="1">
                <a:cs typeface="Arial"/>
              </a:rPr>
              <a:t>판별</a:t>
            </a:r>
            <a:endParaRPr lang="en-US" altLang="ko-KR" sz="2500" dirty="0">
              <a:cs typeface="Arial"/>
            </a:endParaRPr>
          </a:p>
          <a:p>
            <a:pPr algn="just"/>
            <a:r>
              <a:rPr lang="en-US" sz="2500" dirty="0">
                <a:ea typeface="+mn-lt"/>
                <a:cs typeface="+mn-lt"/>
              </a:rPr>
              <a:t>      ▶ </a:t>
            </a:r>
            <a:r>
              <a:rPr lang="ko-KR" altLang="en-US" sz="2500" dirty="0">
                <a:ea typeface="+mn-lt"/>
                <a:cs typeface="+mn-lt"/>
              </a:rPr>
              <a:t>온라인</a:t>
            </a:r>
            <a:r>
              <a:rPr lang="en-US" sz="2500" dirty="0">
                <a:cs typeface="Arial"/>
              </a:rPr>
              <a:t>(</a:t>
            </a:r>
            <a:r>
              <a:rPr lang="ko-KR" altLang="en-US" sz="2500" dirty="0">
                <a:cs typeface="Arial"/>
              </a:rPr>
              <a:t>홈플러스</a:t>
            </a:r>
            <a:r>
              <a:rPr lang="en-US" sz="2500" dirty="0">
                <a:cs typeface="Arial"/>
              </a:rPr>
              <a:t>)</a:t>
            </a:r>
            <a:r>
              <a:rPr lang="ko-KR" altLang="en-US" sz="2500" dirty="0">
                <a:cs typeface="Arial"/>
              </a:rPr>
              <a:t>데이터가</a:t>
            </a:r>
            <a:r>
              <a:rPr lang="en-US" sz="2500" dirty="0">
                <a:cs typeface="Arial"/>
              </a:rPr>
              <a:t> </a:t>
            </a:r>
            <a:r>
              <a:rPr lang="ko-KR" altLang="en-US" sz="2500" dirty="0">
                <a:cs typeface="Arial"/>
              </a:rPr>
              <a:t>없습니다</a:t>
            </a:r>
            <a:r>
              <a:rPr lang="en-US" sz="2500" dirty="0">
                <a:cs typeface="Arial"/>
              </a:rPr>
              <a:t>.</a:t>
            </a:r>
          </a:p>
          <a:p>
            <a:pPr algn="just"/>
            <a:r>
              <a:rPr lang="en-US" altLang="ko-KR" sz="2500" dirty="0">
                <a:cs typeface="Arial"/>
              </a:rPr>
              <a:t>1. </a:t>
            </a:r>
            <a:r>
              <a:rPr lang="en-US" altLang="ko-KR" sz="2500" dirty="0" err="1">
                <a:cs typeface="Arial"/>
              </a:rPr>
              <a:t>온라인</a:t>
            </a:r>
            <a:r>
              <a:rPr lang="en-US" altLang="ko-KR" sz="2500" dirty="0">
                <a:cs typeface="Arial"/>
              </a:rPr>
              <a:t> &gt; </a:t>
            </a:r>
            <a:r>
              <a:rPr lang="en-US" altLang="ko-KR" sz="2500" dirty="0" err="1">
                <a:cs typeface="Arial"/>
              </a:rPr>
              <a:t>오프라인</a:t>
            </a:r>
            <a:endParaRPr lang="en-US" altLang="ko-KR" sz="2500" dirty="0">
              <a:cs typeface="Arial"/>
            </a:endParaRPr>
          </a:p>
          <a:p>
            <a:pPr algn="just"/>
            <a:r>
              <a:rPr lang="en-US" altLang="ko-KR" sz="2500" dirty="0">
                <a:cs typeface="Arial"/>
              </a:rPr>
              <a:t>      ▶ </a:t>
            </a:r>
            <a:r>
              <a:rPr lang="en-US" altLang="ko-KR" sz="2500" dirty="0" err="1">
                <a:cs typeface="Arial"/>
              </a:rPr>
              <a:t>오프라인</a:t>
            </a:r>
            <a:r>
              <a:rPr lang="en-US" altLang="ko-KR" sz="2500" dirty="0">
                <a:cs typeface="Arial"/>
              </a:rPr>
              <a:t> </a:t>
            </a:r>
            <a:r>
              <a:rPr lang="en-US" altLang="ko-KR" sz="2500" dirty="0" err="1">
                <a:cs typeface="Arial"/>
              </a:rPr>
              <a:t>구매</a:t>
            </a:r>
            <a:r>
              <a:rPr lang="en-US" altLang="ko-KR" sz="2500" dirty="0">
                <a:cs typeface="Arial"/>
              </a:rPr>
              <a:t> </a:t>
            </a:r>
            <a:r>
              <a:rPr lang="en-US" altLang="ko-KR" sz="2500" dirty="0" err="1">
                <a:cs typeface="Arial"/>
              </a:rPr>
              <a:t>가격이</a:t>
            </a:r>
            <a:r>
              <a:rPr lang="en-US" altLang="ko-KR" sz="2500" dirty="0">
                <a:cs typeface="Arial"/>
              </a:rPr>
              <a:t> 더 </a:t>
            </a:r>
            <a:r>
              <a:rPr lang="en-US" altLang="ko-KR" sz="2500" dirty="0" err="1">
                <a:cs typeface="Arial"/>
              </a:rPr>
              <a:t>낮습니다</a:t>
            </a:r>
            <a:endParaRPr lang="en-US" altLang="ko-KR" sz="2500" dirty="0">
              <a:cs typeface="Arial"/>
            </a:endParaRPr>
          </a:p>
          <a:p>
            <a:pPr algn="just"/>
            <a:r>
              <a:rPr lang="en-US" altLang="ko-KR" sz="2500" dirty="0">
                <a:cs typeface="Arial"/>
              </a:rPr>
              <a:t>2. </a:t>
            </a:r>
            <a:r>
              <a:rPr lang="en-US" altLang="ko-KR" sz="2500" dirty="0" err="1">
                <a:cs typeface="Arial"/>
              </a:rPr>
              <a:t>온라인</a:t>
            </a:r>
            <a:r>
              <a:rPr lang="en-US" altLang="ko-KR" sz="2500" dirty="0">
                <a:cs typeface="Arial"/>
              </a:rPr>
              <a:t> &lt; </a:t>
            </a:r>
            <a:r>
              <a:rPr lang="en-US" altLang="ko-KR" sz="2500" dirty="0" err="1">
                <a:cs typeface="Arial"/>
              </a:rPr>
              <a:t>오프라인</a:t>
            </a:r>
            <a:endParaRPr lang="en-US" altLang="ko-KR" sz="2500" dirty="0">
              <a:cs typeface="Arial"/>
            </a:endParaRPr>
          </a:p>
          <a:p>
            <a:pPr algn="just"/>
            <a:r>
              <a:rPr lang="en-US" sz="2500" dirty="0">
                <a:ea typeface="+mn-lt"/>
                <a:cs typeface="+mn-lt"/>
              </a:rPr>
              <a:t>      ▶ </a:t>
            </a:r>
            <a:r>
              <a:rPr lang="ko-KR" altLang="en-US" sz="2500" dirty="0">
                <a:ea typeface="+mn-lt"/>
                <a:cs typeface="+mn-lt"/>
              </a:rPr>
              <a:t>온라인</a:t>
            </a:r>
            <a:r>
              <a:rPr lang="en-US" sz="2500" dirty="0">
                <a:ea typeface="+mn-lt"/>
                <a:cs typeface="+mn-lt"/>
              </a:rPr>
              <a:t> </a:t>
            </a:r>
            <a:r>
              <a:rPr lang="en-US" sz="2500" dirty="0" err="1">
                <a:ea typeface="+mn-lt"/>
                <a:cs typeface="+mn-lt"/>
              </a:rPr>
              <a:t>구매</a:t>
            </a:r>
            <a:r>
              <a:rPr lang="en-US" sz="2500" dirty="0">
                <a:ea typeface="+mn-lt"/>
                <a:cs typeface="+mn-lt"/>
              </a:rPr>
              <a:t> </a:t>
            </a:r>
            <a:r>
              <a:rPr lang="en-US" sz="2500" dirty="0" err="1">
                <a:ea typeface="+mn-lt"/>
                <a:cs typeface="+mn-lt"/>
              </a:rPr>
              <a:t>가격이</a:t>
            </a:r>
            <a:r>
              <a:rPr lang="en-US" sz="2500" dirty="0">
                <a:ea typeface="+mn-lt"/>
                <a:cs typeface="+mn-lt"/>
              </a:rPr>
              <a:t> 더 </a:t>
            </a:r>
            <a:r>
              <a:rPr lang="en-US" sz="2500" dirty="0" err="1">
                <a:ea typeface="+mn-lt"/>
                <a:cs typeface="+mn-lt"/>
              </a:rPr>
              <a:t>낮습니다</a:t>
            </a:r>
            <a:endParaRPr lang="en-US" sz="2500" dirty="0">
              <a:ea typeface="+mn-lt"/>
              <a:cs typeface="+mn-lt"/>
            </a:endParaRPr>
          </a:p>
          <a:p>
            <a:pPr algn="just"/>
            <a:endParaRPr lang="en-US" sz="1600" dirty="0">
              <a:cs typeface="Arial"/>
            </a:endParaRPr>
          </a:p>
          <a:p>
            <a:pPr algn="just"/>
            <a:endParaRPr lang="en-US" sz="1600" dirty="0">
              <a:cs typeface="Arial"/>
            </a:endParaRPr>
          </a:p>
        </p:txBody>
      </p:sp>
      <p:pic>
        <p:nvPicPr>
          <p:cNvPr id="2" name="그림 2">
            <a:extLst>
              <a:ext uri="{FF2B5EF4-FFF2-40B4-BE49-F238E27FC236}">
                <a16:creationId xmlns:a16="http://schemas.microsoft.com/office/drawing/2014/main" id="{580ACC50-634B-4A59-B569-A29A4280CF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7288" y="2303612"/>
            <a:ext cx="3922143" cy="1961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254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>
                <a:solidFill>
                  <a:schemeClr val="accent1">
                    <a:lumMod val="50000"/>
                  </a:schemeClr>
                </a:solidFill>
              </a:rPr>
              <a:t>Part 1</a:t>
            </a:r>
            <a:endParaRPr lang="ko-KR" altLang="en-US" sz="1600" b="1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214440"/>
            <a:ext cx="827786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 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PLM(Pretrained Language Model)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나눔스퀘어 ExtraBold"/>
              <a:ea typeface="나눔스퀘어 ExtraBold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D038ECE-E8A4-4AC0-89E2-5CBBF4EBBB09}"/>
              </a:ext>
            </a:extLst>
          </p:cNvPr>
          <p:cNvSpPr/>
          <p:nvPr/>
        </p:nvSpPr>
        <p:spPr>
          <a:xfrm>
            <a:off x="1107440" y="1249680"/>
            <a:ext cx="2834638" cy="28346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FF4582-E84B-47CB-B0B6-FB23ED849DAA}"/>
              </a:ext>
            </a:extLst>
          </p:cNvPr>
          <p:cNvSpPr txBox="1"/>
          <p:nvPr/>
        </p:nvSpPr>
        <p:spPr>
          <a:xfrm flipH="1">
            <a:off x="1478279" y="4419597"/>
            <a:ext cx="2092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/>
              <a:t>제목을 입력하세요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C38288DF-EF25-4352-BDD4-2E7F8DD223D3}"/>
              </a:ext>
            </a:extLst>
          </p:cNvPr>
          <p:cNvCxnSpPr/>
          <p:nvPr/>
        </p:nvCxnSpPr>
        <p:spPr>
          <a:xfrm>
            <a:off x="2153920" y="4998720"/>
            <a:ext cx="73406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7E5DEF6-8AEA-4701-AAC9-8B543D6FFA81}"/>
              </a:ext>
            </a:extLst>
          </p:cNvPr>
          <p:cNvSpPr/>
          <p:nvPr/>
        </p:nvSpPr>
        <p:spPr>
          <a:xfrm>
            <a:off x="4592320" y="1249680"/>
            <a:ext cx="2834638" cy="28346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C183CE1-D8A2-4BE8-BDA0-493E10B40740}"/>
              </a:ext>
            </a:extLst>
          </p:cNvPr>
          <p:cNvSpPr txBox="1"/>
          <p:nvPr/>
        </p:nvSpPr>
        <p:spPr>
          <a:xfrm flipH="1">
            <a:off x="4963159" y="4419597"/>
            <a:ext cx="2092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/>
              <a:t>제목을 입력하세요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68BDA03F-C887-40F8-B676-C9BE8C79B160}"/>
              </a:ext>
            </a:extLst>
          </p:cNvPr>
          <p:cNvCxnSpPr/>
          <p:nvPr/>
        </p:nvCxnSpPr>
        <p:spPr>
          <a:xfrm>
            <a:off x="5638800" y="4998720"/>
            <a:ext cx="73406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B6AEE38D-6CC7-41A2-B4AC-E22B635E630B}"/>
              </a:ext>
            </a:extLst>
          </p:cNvPr>
          <p:cNvSpPr txBox="1"/>
          <p:nvPr/>
        </p:nvSpPr>
        <p:spPr>
          <a:xfrm flipH="1">
            <a:off x="2825332" y="5627897"/>
            <a:ext cx="209296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>
                <a:cs typeface="Arial"/>
              </a:rPr>
              <a:t>최근 물가 상승률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C006FA2-5A5E-4E43-9307-B266158068B7}"/>
              </a:ext>
            </a:extLst>
          </p:cNvPr>
          <p:cNvSpPr txBox="1"/>
          <p:nvPr/>
        </p:nvSpPr>
        <p:spPr>
          <a:xfrm>
            <a:off x="7847972" y="2234384"/>
            <a:ext cx="4113684" cy="255454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2000" dirty="0">
                <a:cs typeface="Arial"/>
              </a:rPr>
              <a:t>- </a:t>
            </a:r>
            <a:r>
              <a:rPr lang="ko-KR" altLang="en-US" sz="2000" dirty="0">
                <a:cs typeface="Arial"/>
              </a:rPr>
              <a:t>대규모의 데이터를 사전학습</a:t>
            </a:r>
            <a:r>
              <a:rPr lang="en-US" altLang="ko-KR" sz="2000" dirty="0">
                <a:cs typeface="Arial"/>
              </a:rPr>
              <a:t>(Pretrain)</a:t>
            </a:r>
            <a:r>
              <a:rPr lang="ko-KR" altLang="en-US" sz="2000" dirty="0">
                <a:cs typeface="Arial"/>
              </a:rPr>
              <a:t>한 모델</a:t>
            </a:r>
            <a:endParaRPr lang="en-US" altLang="ko-KR" sz="2000" dirty="0">
              <a:cs typeface="Arial"/>
            </a:endParaRPr>
          </a:p>
          <a:p>
            <a:r>
              <a:rPr lang="ko-KR" altLang="en-US" sz="2000" dirty="0">
                <a:cs typeface="Arial"/>
              </a:rPr>
              <a:t> </a:t>
            </a:r>
            <a:endParaRPr lang="en-US" altLang="ko-KR" sz="2000" dirty="0">
              <a:cs typeface="Arial"/>
            </a:endParaRPr>
          </a:p>
          <a:p>
            <a:r>
              <a:rPr lang="en-US" altLang="ko-KR" sz="2000" dirty="0">
                <a:cs typeface="Arial"/>
              </a:rPr>
              <a:t>-Fine-Tuning</a:t>
            </a:r>
            <a:r>
              <a:rPr lang="ko-KR" altLang="en-US" sz="2000" dirty="0">
                <a:cs typeface="Arial"/>
              </a:rPr>
              <a:t>을 하여 보다 적은 양의 데이터로 높은 성능을 얻을 수 있다</a:t>
            </a:r>
            <a:r>
              <a:rPr lang="en-US" altLang="ko-KR" sz="2000" dirty="0">
                <a:cs typeface="Arial"/>
              </a:rPr>
              <a:t>.</a:t>
            </a:r>
          </a:p>
          <a:p>
            <a:endParaRPr lang="en-US" altLang="ko-KR" sz="2000" dirty="0">
              <a:cs typeface="Arial"/>
            </a:endParaRPr>
          </a:p>
          <a:p>
            <a:r>
              <a:rPr lang="en-US" altLang="ko-KR" sz="2000" dirty="0">
                <a:cs typeface="Arial"/>
              </a:rPr>
              <a:t>-</a:t>
            </a:r>
            <a:r>
              <a:rPr lang="ko-KR" altLang="en-US" sz="2000" dirty="0">
                <a:cs typeface="Arial"/>
              </a:rPr>
              <a:t>대표적인 모델 </a:t>
            </a:r>
            <a:r>
              <a:rPr lang="en-US" altLang="ko-KR" sz="2000" dirty="0">
                <a:cs typeface="Arial"/>
              </a:rPr>
              <a:t>GPT, BERT</a:t>
            </a:r>
            <a:endParaRPr lang="ko-KR" altLang="en-US" sz="2000" dirty="0">
              <a:cs typeface="Arial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EE3DC2B-EF30-A24E-28B1-9AD7F8A69B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560" y="1011183"/>
            <a:ext cx="7529712" cy="512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83698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16745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>
                <a:solidFill>
                  <a:schemeClr val="accent1">
                    <a:lumMod val="50000"/>
                  </a:schemeClr>
                </a:solidFill>
              </a:rPr>
              <a:t>Part 1</a:t>
            </a:r>
            <a:endParaRPr lang="ko-KR" altLang="en-US" sz="1600" b="1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54452"/>
            <a:ext cx="7433913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3600" b="1">
                <a:latin typeface="Arial"/>
                <a:ea typeface="+mn-lt"/>
                <a:cs typeface="Arial"/>
              </a:rPr>
              <a:t>온</a:t>
            </a:r>
            <a:r>
              <a:rPr lang="en-US" sz="3600" b="1">
                <a:latin typeface="Arial"/>
                <a:ea typeface="+mn-lt"/>
                <a:cs typeface="Arial"/>
              </a:rPr>
              <a:t>/</a:t>
            </a:r>
            <a:r>
              <a:rPr lang="ko-KR" altLang="en-US" sz="3600" b="1">
                <a:latin typeface="Arial"/>
                <a:ea typeface="+mn-lt"/>
                <a:cs typeface="Arial"/>
              </a:rPr>
              <a:t>오프라인</a:t>
            </a:r>
            <a:r>
              <a:rPr lang="en-US" sz="3600" b="1">
                <a:latin typeface="Arial"/>
                <a:ea typeface="+mn-lt"/>
                <a:cs typeface="Arial"/>
              </a:rPr>
              <a:t> </a:t>
            </a:r>
            <a:r>
              <a:rPr lang="ko-KR" altLang="en-US" sz="3600" b="1">
                <a:latin typeface="Arial"/>
                <a:ea typeface="+mn-lt"/>
                <a:cs typeface="Arial"/>
              </a:rPr>
              <a:t>현재</a:t>
            </a:r>
            <a:r>
              <a:rPr lang="en-US" sz="3600" b="1">
                <a:latin typeface="Arial"/>
                <a:ea typeface="+mn-lt"/>
                <a:cs typeface="Arial"/>
              </a:rPr>
              <a:t> </a:t>
            </a:r>
            <a:r>
              <a:rPr lang="ko-KR" altLang="en-US" sz="3600" b="1">
                <a:latin typeface="Arial"/>
                <a:ea typeface="+mn-lt"/>
                <a:cs typeface="Arial"/>
              </a:rPr>
              <a:t>가격</a:t>
            </a:r>
            <a:r>
              <a:rPr lang="en-US" sz="3600" b="1">
                <a:latin typeface="Arial"/>
                <a:ea typeface="+mn-lt"/>
                <a:cs typeface="Arial"/>
              </a:rPr>
              <a:t> </a:t>
            </a:r>
            <a:r>
              <a:rPr lang="ko-KR" altLang="en-US" sz="3600" b="1">
                <a:latin typeface="Arial"/>
                <a:ea typeface="+mn-lt"/>
                <a:cs typeface="Arial"/>
              </a:rPr>
              <a:t>비교</a:t>
            </a:r>
            <a:endParaRPr lang="en-US" sz="3600" err="1">
              <a:ea typeface="+mn-lt"/>
              <a:cs typeface="+mn-lt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C006FA2-5A5E-4E43-9307-B266158068B7}"/>
              </a:ext>
            </a:extLst>
          </p:cNvPr>
          <p:cNvSpPr txBox="1"/>
          <p:nvPr/>
        </p:nvSpPr>
        <p:spPr>
          <a:xfrm>
            <a:off x="10493325" y="869294"/>
            <a:ext cx="1231510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/>
            <a:endParaRPr lang="en-US" altLang="ko-KR" sz="1600" dirty="0">
              <a:cs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052E30-8506-4465-A769-DAEBBD2DCE49}"/>
              </a:ext>
            </a:extLst>
          </p:cNvPr>
          <p:cNvSpPr txBox="1"/>
          <p:nvPr/>
        </p:nvSpPr>
        <p:spPr>
          <a:xfrm>
            <a:off x="4475480" y="5714832"/>
            <a:ext cx="3556586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/>
            <a:r>
              <a:rPr lang="en-US" altLang="ko-KR" sz="1600" dirty="0">
                <a:cs typeface="Arial"/>
              </a:rPr>
              <a:t>Google </a:t>
            </a:r>
            <a:r>
              <a:rPr lang="en-US" altLang="ko-KR" sz="1600" dirty="0" err="1">
                <a:cs typeface="Arial"/>
              </a:rPr>
              <a:t>맵을</a:t>
            </a:r>
            <a:r>
              <a:rPr lang="en-US" altLang="ko-KR" sz="1600" dirty="0">
                <a:cs typeface="Arial"/>
              </a:rPr>
              <a:t> </a:t>
            </a:r>
            <a:r>
              <a:rPr lang="en-US" altLang="ko-KR" sz="1600" dirty="0" err="1">
                <a:cs typeface="Arial"/>
              </a:rPr>
              <a:t>통해</a:t>
            </a:r>
            <a:r>
              <a:rPr lang="en-US" altLang="ko-KR" sz="1600" dirty="0">
                <a:cs typeface="Arial"/>
              </a:rPr>
              <a:t> </a:t>
            </a:r>
            <a:r>
              <a:rPr lang="en-US" altLang="ko-KR" sz="1600" dirty="0" err="1">
                <a:cs typeface="Arial"/>
              </a:rPr>
              <a:t>위도</a:t>
            </a:r>
            <a:r>
              <a:rPr lang="en-US" altLang="ko-KR" sz="1600" dirty="0">
                <a:cs typeface="Arial"/>
              </a:rPr>
              <a:t> / </a:t>
            </a:r>
            <a:r>
              <a:rPr lang="en-US" altLang="ko-KR" sz="1600" dirty="0" err="1">
                <a:cs typeface="Arial"/>
              </a:rPr>
              <a:t>경도</a:t>
            </a:r>
            <a:r>
              <a:rPr lang="en-US" altLang="ko-KR" sz="1600" dirty="0">
                <a:cs typeface="Arial"/>
              </a:rPr>
              <a:t> </a:t>
            </a:r>
            <a:r>
              <a:rPr lang="en-US" altLang="ko-KR" sz="1600" dirty="0" err="1">
                <a:cs typeface="Arial"/>
              </a:rPr>
              <a:t>추출</a:t>
            </a:r>
          </a:p>
        </p:txBody>
      </p:sp>
      <p:pic>
        <p:nvPicPr>
          <p:cNvPr id="2" name="그림 2">
            <a:extLst>
              <a:ext uri="{FF2B5EF4-FFF2-40B4-BE49-F238E27FC236}">
                <a16:creationId xmlns:a16="http://schemas.microsoft.com/office/drawing/2014/main" id="{5B05D512-4AE4-4325-B6EA-C4E9B7CB64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3212" y="1074571"/>
            <a:ext cx="5507892" cy="4424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59942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16745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>
                <a:solidFill>
                  <a:schemeClr val="accent1">
                    <a:lumMod val="50000"/>
                  </a:schemeClr>
                </a:solidFill>
              </a:rPr>
              <a:t>Part 1</a:t>
            </a:r>
            <a:endParaRPr lang="ko-KR" altLang="en-US" sz="1600" b="1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54452"/>
            <a:ext cx="7433913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3600" b="1">
                <a:latin typeface="Arial"/>
                <a:ea typeface="+mn-lt"/>
                <a:cs typeface="Arial"/>
              </a:rPr>
              <a:t>온</a:t>
            </a:r>
            <a:r>
              <a:rPr lang="en-US" sz="3600" b="1">
                <a:latin typeface="Arial"/>
                <a:ea typeface="+mn-lt"/>
                <a:cs typeface="Arial"/>
              </a:rPr>
              <a:t>/</a:t>
            </a:r>
            <a:r>
              <a:rPr lang="ko-KR" altLang="en-US" sz="3600" b="1">
                <a:latin typeface="Arial"/>
                <a:ea typeface="+mn-lt"/>
                <a:cs typeface="Arial"/>
              </a:rPr>
              <a:t>오프라인</a:t>
            </a:r>
            <a:r>
              <a:rPr lang="en-US" sz="3600" b="1">
                <a:latin typeface="Arial"/>
                <a:ea typeface="+mn-lt"/>
                <a:cs typeface="Arial"/>
              </a:rPr>
              <a:t> </a:t>
            </a:r>
            <a:r>
              <a:rPr lang="ko-KR" altLang="en-US" sz="3600" b="1">
                <a:latin typeface="Arial"/>
                <a:ea typeface="+mn-lt"/>
                <a:cs typeface="Arial"/>
              </a:rPr>
              <a:t>현재</a:t>
            </a:r>
            <a:r>
              <a:rPr lang="en-US" sz="3600" b="1">
                <a:latin typeface="Arial"/>
                <a:ea typeface="+mn-lt"/>
                <a:cs typeface="Arial"/>
              </a:rPr>
              <a:t> </a:t>
            </a:r>
            <a:r>
              <a:rPr lang="ko-KR" altLang="en-US" sz="3600" b="1">
                <a:latin typeface="Arial"/>
                <a:ea typeface="+mn-lt"/>
                <a:cs typeface="Arial"/>
              </a:rPr>
              <a:t>가격</a:t>
            </a:r>
            <a:r>
              <a:rPr lang="en-US" sz="3600" b="1">
                <a:latin typeface="Arial"/>
                <a:ea typeface="+mn-lt"/>
                <a:cs typeface="Arial"/>
              </a:rPr>
              <a:t> </a:t>
            </a:r>
            <a:r>
              <a:rPr lang="ko-KR" altLang="en-US" sz="3600" b="1">
                <a:latin typeface="Arial"/>
                <a:ea typeface="+mn-lt"/>
                <a:cs typeface="Arial"/>
              </a:rPr>
              <a:t>비교</a:t>
            </a:r>
            <a:endParaRPr lang="en-US" sz="3600" err="1">
              <a:ea typeface="+mn-lt"/>
              <a:cs typeface="+mn-lt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C006FA2-5A5E-4E43-9307-B266158068B7}"/>
              </a:ext>
            </a:extLst>
          </p:cNvPr>
          <p:cNvSpPr txBox="1"/>
          <p:nvPr/>
        </p:nvSpPr>
        <p:spPr>
          <a:xfrm>
            <a:off x="10493325" y="869294"/>
            <a:ext cx="1231510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/>
            <a:endParaRPr lang="en-US" altLang="ko-KR" sz="1600" dirty="0">
              <a:cs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052E30-8506-4465-A769-DAEBBD2DCE49}"/>
              </a:ext>
            </a:extLst>
          </p:cNvPr>
          <p:cNvSpPr txBox="1"/>
          <p:nvPr/>
        </p:nvSpPr>
        <p:spPr>
          <a:xfrm>
            <a:off x="4475480" y="5714832"/>
            <a:ext cx="3556586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/>
            <a:r>
              <a:rPr lang="en-US" altLang="ko-KR" sz="1600" dirty="0">
                <a:cs typeface="Arial"/>
              </a:rPr>
              <a:t>Google </a:t>
            </a:r>
            <a:r>
              <a:rPr lang="en-US" altLang="ko-KR" sz="1600" dirty="0" err="1">
                <a:cs typeface="Arial"/>
              </a:rPr>
              <a:t>맵을</a:t>
            </a:r>
            <a:r>
              <a:rPr lang="en-US" altLang="ko-KR" sz="1600" dirty="0">
                <a:cs typeface="Arial"/>
              </a:rPr>
              <a:t> </a:t>
            </a:r>
            <a:r>
              <a:rPr lang="en-US" altLang="ko-KR" sz="1600" dirty="0" err="1">
                <a:cs typeface="Arial"/>
              </a:rPr>
              <a:t>통해</a:t>
            </a:r>
            <a:r>
              <a:rPr lang="en-US" altLang="ko-KR" sz="1600" dirty="0">
                <a:cs typeface="Arial"/>
              </a:rPr>
              <a:t> </a:t>
            </a:r>
            <a:r>
              <a:rPr lang="en-US" altLang="ko-KR" sz="1600" dirty="0" err="1">
                <a:cs typeface="Arial"/>
              </a:rPr>
              <a:t>위도</a:t>
            </a:r>
            <a:r>
              <a:rPr lang="en-US" altLang="ko-KR" sz="1600" dirty="0">
                <a:cs typeface="Arial"/>
              </a:rPr>
              <a:t> / </a:t>
            </a:r>
            <a:r>
              <a:rPr lang="en-US" altLang="ko-KR" sz="1600" dirty="0" err="1">
                <a:cs typeface="Arial"/>
              </a:rPr>
              <a:t>경도</a:t>
            </a:r>
            <a:r>
              <a:rPr lang="en-US" altLang="ko-KR" sz="1600" dirty="0">
                <a:cs typeface="Arial"/>
              </a:rPr>
              <a:t> </a:t>
            </a:r>
            <a:r>
              <a:rPr lang="en-US" altLang="ko-KR" sz="1600" dirty="0" err="1">
                <a:cs typeface="Arial"/>
              </a:rPr>
              <a:t>추출</a:t>
            </a:r>
          </a:p>
        </p:txBody>
      </p:sp>
      <p:pic>
        <p:nvPicPr>
          <p:cNvPr id="3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6E6B7213-ECF2-4ADE-A388-466AA3D96B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565" y="1036974"/>
            <a:ext cx="6090212" cy="3858077"/>
          </a:xfrm>
          <a:prstGeom prst="rect">
            <a:avLst/>
          </a:prstGeom>
        </p:spPr>
      </p:pic>
      <p:pic>
        <p:nvPicPr>
          <p:cNvPr id="8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66AA95FC-F324-49C7-AAF3-47FC4F43E3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9894" y="1036026"/>
            <a:ext cx="5318567" cy="3840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75946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16745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>
                <a:solidFill>
                  <a:schemeClr val="accent1">
                    <a:lumMod val="50000"/>
                  </a:schemeClr>
                </a:solidFill>
              </a:rPr>
              <a:t>Part 1</a:t>
            </a:r>
            <a:endParaRPr lang="ko-KR" altLang="en-US" sz="1600" b="1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54452"/>
            <a:ext cx="7433913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3600" b="1">
                <a:latin typeface="Arial"/>
                <a:ea typeface="+mn-lt"/>
                <a:cs typeface="Arial"/>
              </a:rPr>
              <a:t>온</a:t>
            </a:r>
            <a:r>
              <a:rPr lang="en-US" sz="3600" b="1">
                <a:latin typeface="Arial"/>
                <a:ea typeface="+mn-lt"/>
                <a:cs typeface="Arial"/>
              </a:rPr>
              <a:t>/</a:t>
            </a:r>
            <a:r>
              <a:rPr lang="ko-KR" altLang="en-US" sz="3600" b="1">
                <a:latin typeface="Arial"/>
                <a:ea typeface="+mn-lt"/>
                <a:cs typeface="Arial"/>
              </a:rPr>
              <a:t>오프라인</a:t>
            </a:r>
            <a:r>
              <a:rPr lang="en-US" sz="3600" b="1">
                <a:latin typeface="Arial"/>
                <a:ea typeface="+mn-lt"/>
                <a:cs typeface="Arial"/>
              </a:rPr>
              <a:t> </a:t>
            </a:r>
            <a:r>
              <a:rPr lang="ko-KR" altLang="en-US" sz="3600" b="1">
                <a:latin typeface="Arial"/>
                <a:ea typeface="+mn-lt"/>
                <a:cs typeface="Arial"/>
              </a:rPr>
              <a:t>현재</a:t>
            </a:r>
            <a:r>
              <a:rPr lang="en-US" sz="3600" b="1">
                <a:latin typeface="Arial"/>
                <a:ea typeface="+mn-lt"/>
                <a:cs typeface="Arial"/>
              </a:rPr>
              <a:t> </a:t>
            </a:r>
            <a:r>
              <a:rPr lang="ko-KR" altLang="en-US" sz="3600" b="1">
                <a:latin typeface="Arial"/>
                <a:ea typeface="+mn-lt"/>
                <a:cs typeface="Arial"/>
              </a:rPr>
              <a:t>가격</a:t>
            </a:r>
            <a:r>
              <a:rPr lang="en-US" sz="3600" b="1">
                <a:latin typeface="Arial"/>
                <a:ea typeface="+mn-lt"/>
                <a:cs typeface="Arial"/>
              </a:rPr>
              <a:t> </a:t>
            </a:r>
            <a:r>
              <a:rPr lang="ko-KR" altLang="en-US" sz="3600" b="1">
                <a:latin typeface="Arial"/>
                <a:ea typeface="+mn-lt"/>
                <a:cs typeface="Arial"/>
              </a:rPr>
              <a:t>비교</a:t>
            </a:r>
            <a:endParaRPr lang="en-US" sz="3600" err="1">
              <a:ea typeface="+mn-lt"/>
              <a:cs typeface="+mn-lt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C006FA2-5A5E-4E43-9307-B266158068B7}"/>
              </a:ext>
            </a:extLst>
          </p:cNvPr>
          <p:cNvSpPr txBox="1"/>
          <p:nvPr/>
        </p:nvSpPr>
        <p:spPr>
          <a:xfrm>
            <a:off x="10493325" y="869294"/>
            <a:ext cx="1231510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/>
            <a:endParaRPr lang="en-US" altLang="ko-KR" sz="1600" dirty="0">
              <a:cs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052E30-8506-4465-A769-DAEBBD2DCE49}"/>
              </a:ext>
            </a:extLst>
          </p:cNvPr>
          <p:cNvSpPr txBox="1"/>
          <p:nvPr/>
        </p:nvSpPr>
        <p:spPr>
          <a:xfrm>
            <a:off x="1585766" y="5763678"/>
            <a:ext cx="3710915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/>
            <a:r>
              <a:rPr lang="en-US" altLang="ko-KR" sz="1600" dirty="0" err="1">
                <a:cs typeface="Arial"/>
              </a:rPr>
              <a:t>신라면이</a:t>
            </a:r>
            <a:r>
              <a:rPr lang="en-US" altLang="ko-KR" sz="1600" dirty="0">
                <a:cs typeface="Arial"/>
              </a:rPr>
              <a:t> </a:t>
            </a:r>
            <a:r>
              <a:rPr lang="en-US" altLang="ko-KR" sz="1600" dirty="0" err="1">
                <a:cs typeface="Arial"/>
              </a:rPr>
              <a:t>최저가인</a:t>
            </a:r>
            <a:r>
              <a:rPr lang="en-US" altLang="ko-KR" sz="1600" dirty="0">
                <a:cs typeface="Arial"/>
              </a:rPr>
              <a:t> </a:t>
            </a:r>
            <a:r>
              <a:rPr lang="en-US" altLang="ko-KR" sz="1600" dirty="0" err="1">
                <a:cs typeface="Arial"/>
              </a:rPr>
              <a:t>오프라인</a:t>
            </a:r>
            <a:r>
              <a:rPr lang="en-US" altLang="ko-KR" sz="1600" dirty="0">
                <a:cs typeface="Arial"/>
              </a:rPr>
              <a:t> </a:t>
            </a:r>
            <a:r>
              <a:rPr lang="en-US" altLang="ko-KR" sz="1600" dirty="0" err="1">
                <a:cs typeface="Arial"/>
              </a:rPr>
              <a:t>매장</a:t>
            </a:r>
            <a:r>
              <a:rPr lang="en-US" altLang="ko-KR" sz="1600" dirty="0">
                <a:cs typeface="Arial"/>
              </a:rPr>
              <a:t> </a:t>
            </a:r>
            <a:r>
              <a:rPr lang="en-US" altLang="ko-KR" sz="1600" dirty="0" err="1">
                <a:cs typeface="Arial"/>
              </a:rPr>
              <a:t>지도</a:t>
            </a:r>
            <a:endParaRPr lang="en-US" altLang="ko-KR" sz="1600" dirty="0">
              <a:cs typeface="Arial"/>
            </a:endParaRPr>
          </a:p>
        </p:txBody>
      </p:sp>
      <p:pic>
        <p:nvPicPr>
          <p:cNvPr id="8" name="그림 8" descr="지도이(가) 표시된 사진&#10;&#10;자동 생성된 설명">
            <a:extLst>
              <a:ext uri="{FF2B5EF4-FFF2-40B4-BE49-F238E27FC236}">
                <a16:creationId xmlns:a16="http://schemas.microsoft.com/office/drawing/2014/main" id="{9618614E-B635-4927-A6F8-92EEF49392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2861" y="1071684"/>
            <a:ext cx="3974123" cy="4489938"/>
          </a:xfrm>
          <a:prstGeom prst="rect">
            <a:avLst/>
          </a:prstGeom>
        </p:spPr>
      </p:pic>
      <p:pic>
        <p:nvPicPr>
          <p:cNvPr id="9" name="그림 9" descr="지도이(가) 표시된 사진&#10;&#10;자동 생성된 설명">
            <a:extLst>
              <a:ext uri="{FF2B5EF4-FFF2-40B4-BE49-F238E27FC236}">
                <a16:creationId xmlns:a16="http://schemas.microsoft.com/office/drawing/2014/main" id="{64542A99-DE1F-43CC-AEB3-7F201E87C3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1555" y="1120336"/>
            <a:ext cx="3974122" cy="440240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CC3B152-B4B9-402F-A41C-0F9408F07E33}"/>
              </a:ext>
            </a:extLst>
          </p:cNvPr>
          <p:cNvSpPr txBox="1"/>
          <p:nvPr/>
        </p:nvSpPr>
        <p:spPr>
          <a:xfrm>
            <a:off x="7097096" y="5763677"/>
            <a:ext cx="3836306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/>
            <a:r>
              <a:rPr lang="en-US" altLang="ko-KR" sz="1600" dirty="0" err="1">
                <a:cs typeface="Arial"/>
              </a:rPr>
              <a:t>오예스가</a:t>
            </a:r>
            <a:r>
              <a:rPr lang="en-US" altLang="ko-KR" sz="1600" dirty="0">
                <a:cs typeface="Arial"/>
              </a:rPr>
              <a:t> </a:t>
            </a:r>
            <a:r>
              <a:rPr lang="en-US" altLang="ko-KR" sz="1600" dirty="0" err="1">
                <a:cs typeface="Arial"/>
              </a:rPr>
              <a:t>최저가인</a:t>
            </a:r>
            <a:r>
              <a:rPr lang="en-US" altLang="ko-KR" sz="1600" dirty="0">
                <a:cs typeface="Arial"/>
              </a:rPr>
              <a:t> </a:t>
            </a:r>
            <a:r>
              <a:rPr lang="en-US" altLang="ko-KR" sz="1600" dirty="0" err="1">
                <a:cs typeface="Arial"/>
              </a:rPr>
              <a:t>오프라인</a:t>
            </a:r>
            <a:r>
              <a:rPr lang="en-US" altLang="ko-KR" sz="1600" dirty="0">
                <a:cs typeface="Arial"/>
              </a:rPr>
              <a:t> </a:t>
            </a:r>
            <a:r>
              <a:rPr lang="en-US" altLang="ko-KR" sz="1600" dirty="0" err="1">
                <a:cs typeface="Arial"/>
              </a:rPr>
              <a:t>매장</a:t>
            </a:r>
            <a:r>
              <a:rPr lang="en-US" altLang="ko-KR" sz="1600" dirty="0">
                <a:cs typeface="Arial"/>
              </a:rPr>
              <a:t> </a:t>
            </a:r>
            <a:r>
              <a:rPr lang="en-US" altLang="ko-KR" sz="1600" dirty="0" err="1">
                <a:cs typeface="Arial"/>
              </a:rPr>
              <a:t>지도</a:t>
            </a:r>
            <a:endParaRPr lang="en-US" altLang="ko-KR" sz="1600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3290520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16745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2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54452"/>
            <a:ext cx="11058297" cy="110799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3000" b="1" dirty="0">
                <a:ea typeface="+mn-lt"/>
                <a:cs typeface="+mn-lt"/>
              </a:rPr>
              <a:t>2014</a:t>
            </a:r>
            <a:r>
              <a:rPr lang="ko-KR" altLang="en-US" sz="3000" b="1" dirty="0">
                <a:ea typeface="+mn-lt"/>
                <a:cs typeface="+mn-lt"/>
              </a:rPr>
              <a:t>년</a:t>
            </a:r>
            <a:r>
              <a:rPr lang="en-US" altLang="ko-KR" sz="3000" b="1" dirty="0">
                <a:ea typeface="+mn-lt"/>
                <a:cs typeface="+mn-lt"/>
              </a:rPr>
              <a:t>~2021</a:t>
            </a:r>
            <a:r>
              <a:rPr lang="ko-KR" altLang="en-US" sz="3000" b="1" dirty="0">
                <a:ea typeface="+mn-lt"/>
                <a:cs typeface="+mn-lt"/>
              </a:rPr>
              <a:t>년</a:t>
            </a:r>
            <a:r>
              <a:rPr lang="en-US" altLang="ko-KR" sz="3000" b="1" dirty="0">
                <a:ea typeface="+mn-lt"/>
                <a:cs typeface="+mn-lt"/>
              </a:rPr>
              <a:t> </a:t>
            </a:r>
            <a:r>
              <a:rPr lang="ko-KR" sz="3000" b="1" dirty="0">
                <a:ea typeface="+mn-lt"/>
                <a:cs typeface="+mn-lt"/>
              </a:rPr>
              <a:t>물가와</a:t>
            </a:r>
            <a:r>
              <a:rPr lang="en-US" altLang="ko-KR" sz="3000" b="1" dirty="0">
                <a:ea typeface="+mn-lt"/>
                <a:cs typeface="+mn-lt"/>
              </a:rPr>
              <a:t> </a:t>
            </a:r>
            <a:r>
              <a:rPr lang="ko-KR" altLang="en-US" sz="3000" b="1" dirty="0">
                <a:latin typeface="Arial"/>
                <a:ea typeface="+mn-lt"/>
                <a:cs typeface="Arial"/>
              </a:rPr>
              <a:t>오프라인</a:t>
            </a:r>
            <a:r>
              <a:rPr lang="en-US" sz="3000" b="1" dirty="0">
                <a:latin typeface="Arial"/>
                <a:ea typeface="+mn-lt"/>
                <a:cs typeface="Arial"/>
              </a:rPr>
              <a:t> </a:t>
            </a:r>
            <a:r>
              <a:rPr lang="ko-KR" altLang="en-US" sz="3000" b="1" dirty="0">
                <a:latin typeface="Arial"/>
                <a:ea typeface="+mn-lt"/>
                <a:cs typeface="Arial"/>
              </a:rPr>
              <a:t>매장의</a:t>
            </a:r>
            <a:r>
              <a:rPr lang="en-US" altLang="ko-KR" sz="3000" b="1" dirty="0">
                <a:latin typeface="Arial"/>
                <a:ea typeface="+mn-lt"/>
                <a:cs typeface="Arial"/>
              </a:rPr>
              <a:t> </a:t>
            </a:r>
            <a:r>
              <a:rPr lang="ko-KR" sz="3000" b="1" dirty="0">
                <a:latin typeface="Arial"/>
                <a:ea typeface="+mn-lt"/>
                <a:cs typeface="Arial"/>
              </a:rPr>
              <a:t>브랜드별 물가 비교</a:t>
            </a:r>
            <a:endParaRPr lang="ko-KR" sz="3000" dirty="0">
              <a:ea typeface="+mn-lt"/>
              <a:cs typeface="+mn-lt"/>
            </a:endParaRPr>
          </a:p>
          <a:p>
            <a:pPr algn="ctr"/>
            <a:endParaRPr lang="ko-KR" altLang="en-US" sz="3600" b="1" dirty="0">
              <a:ea typeface="+mn-lt"/>
              <a:cs typeface="+mn-lt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C006FA2-5A5E-4E43-9307-B266158068B7}"/>
              </a:ext>
            </a:extLst>
          </p:cNvPr>
          <p:cNvSpPr txBox="1"/>
          <p:nvPr/>
        </p:nvSpPr>
        <p:spPr>
          <a:xfrm>
            <a:off x="10493325" y="869294"/>
            <a:ext cx="1231510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/>
            <a:endParaRPr lang="en-US" altLang="ko-KR" sz="1600" dirty="0">
              <a:cs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052E30-8506-4465-A769-DAEBBD2DCE49}"/>
              </a:ext>
            </a:extLst>
          </p:cNvPr>
          <p:cNvSpPr txBox="1"/>
          <p:nvPr/>
        </p:nvSpPr>
        <p:spPr>
          <a:xfrm>
            <a:off x="1759634" y="5460832"/>
            <a:ext cx="3556586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/>
            <a:r>
              <a:rPr lang="en-US" altLang="ko-KR" sz="1600" dirty="0" err="1">
                <a:cs typeface="Arial"/>
              </a:rPr>
              <a:t>소비자</a:t>
            </a:r>
            <a:r>
              <a:rPr lang="en-US" altLang="ko-KR" sz="1600" dirty="0">
                <a:cs typeface="Arial"/>
              </a:rPr>
              <a:t> </a:t>
            </a:r>
            <a:r>
              <a:rPr lang="en-US" altLang="ko-KR" sz="1600" dirty="0" err="1">
                <a:cs typeface="Arial"/>
              </a:rPr>
              <a:t>물가와</a:t>
            </a:r>
            <a:r>
              <a:rPr lang="en-US" altLang="ko-KR" sz="1600" dirty="0">
                <a:cs typeface="Arial"/>
              </a:rPr>
              <a:t> </a:t>
            </a:r>
            <a:r>
              <a:rPr lang="en-US" altLang="ko-KR" sz="1600" dirty="0" err="1">
                <a:cs typeface="Arial"/>
              </a:rPr>
              <a:t>생활물가</a:t>
            </a:r>
          </a:p>
        </p:txBody>
      </p:sp>
      <p:pic>
        <p:nvPicPr>
          <p:cNvPr id="2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C34F8DFD-7181-4875-A4C9-9A62B8E8F4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630" y="2451115"/>
            <a:ext cx="5048738" cy="2170692"/>
          </a:xfrm>
          <a:prstGeom prst="rect">
            <a:avLst/>
          </a:prstGeom>
        </p:spPr>
      </p:pic>
      <p:pic>
        <p:nvPicPr>
          <p:cNvPr id="3" name="그림 7">
            <a:extLst>
              <a:ext uri="{FF2B5EF4-FFF2-40B4-BE49-F238E27FC236}">
                <a16:creationId xmlns:a16="http://schemas.microsoft.com/office/drawing/2014/main" id="{1F674AC3-6FF1-4445-BC2D-2B1EEF1AD5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476" y="2345124"/>
            <a:ext cx="5859584" cy="241198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35F15D2-0C57-45D0-BD19-BBC2007F07BB}"/>
              </a:ext>
            </a:extLst>
          </p:cNvPr>
          <p:cNvSpPr txBox="1"/>
          <p:nvPr/>
        </p:nvSpPr>
        <p:spPr>
          <a:xfrm>
            <a:off x="7884941" y="5353370"/>
            <a:ext cx="3556586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/>
            <a:r>
              <a:rPr lang="en-US" altLang="ko-KR" sz="1600" dirty="0" err="1">
                <a:cs typeface="Arial"/>
              </a:rPr>
              <a:t>소비자</a:t>
            </a:r>
            <a:r>
              <a:rPr lang="en-US" altLang="ko-KR" sz="1600" dirty="0">
                <a:cs typeface="Arial"/>
              </a:rPr>
              <a:t> </a:t>
            </a:r>
            <a:r>
              <a:rPr lang="en-US" altLang="ko-KR" sz="1600" dirty="0" err="1">
                <a:cs typeface="Arial"/>
              </a:rPr>
              <a:t>물가</a:t>
            </a:r>
            <a:r>
              <a:rPr lang="en-US" altLang="ko-KR" sz="1600" dirty="0">
                <a:cs typeface="Arial"/>
              </a:rPr>
              <a:t> </a:t>
            </a:r>
            <a:r>
              <a:rPr lang="en-US" altLang="ko-KR" sz="1600" dirty="0" err="1">
                <a:cs typeface="Arial"/>
              </a:rPr>
              <a:t>그래프</a:t>
            </a:r>
            <a:r>
              <a:rPr lang="en-US" altLang="ko-KR" sz="1600" dirty="0">
                <a:cs typeface="Arial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153049253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16745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2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54452"/>
            <a:ext cx="11058297" cy="110799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3000" b="1" dirty="0">
                <a:ea typeface="+mn-lt"/>
                <a:cs typeface="+mn-lt"/>
              </a:rPr>
              <a:t>2014</a:t>
            </a:r>
            <a:r>
              <a:rPr lang="ko-KR" altLang="en-US" sz="3000" b="1" dirty="0">
                <a:ea typeface="+mn-lt"/>
                <a:cs typeface="+mn-lt"/>
              </a:rPr>
              <a:t>년</a:t>
            </a:r>
            <a:r>
              <a:rPr lang="en-US" altLang="ko-KR" sz="3000" b="1" dirty="0">
                <a:ea typeface="+mn-lt"/>
                <a:cs typeface="+mn-lt"/>
              </a:rPr>
              <a:t>~2021</a:t>
            </a:r>
            <a:r>
              <a:rPr lang="ko-KR" altLang="en-US" sz="3000" b="1" dirty="0">
                <a:ea typeface="+mn-lt"/>
                <a:cs typeface="+mn-lt"/>
              </a:rPr>
              <a:t>년</a:t>
            </a:r>
            <a:r>
              <a:rPr lang="en-US" altLang="ko-KR" sz="3000" b="1" dirty="0">
                <a:ea typeface="+mn-lt"/>
                <a:cs typeface="+mn-lt"/>
              </a:rPr>
              <a:t> </a:t>
            </a:r>
            <a:r>
              <a:rPr lang="ko-KR" sz="3000" b="1" dirty="0">
                <a:ea typeface="+mn-lt"/>
                <a:cs typeface="+mn-lt"/>
              </a:rPr>
              <a:t>물가와</a:t>
            </a:r>
            <a:r>
              <a:rPr lang="en-US" altLang="ko-KR" sz="3000" b="1" dirty="0">
                <a:ea typeface="+mn-lt"/>
                <a:cs typeface="+mn-lt"/>
              </a:rPr>
              <a:t> </a:t>
            </a:r>
            <a:r>
              <a:rPr lang="ko-KR" altLang="en-US" sz="3000" b="1" dirty="0">
                <a:latin typeface="Arial"/>
                <a:ea typeface="+mn-lt"/>
                <a:cs typeface="Arial"/>
              </a:rPr>
              <a:t>오프라인</a:t>
            </a:r>
            <a:r>
              <a:rPr lang="en-US" sz="3000" b="1" dirty="0">
                <a:latin typeface="Arial"/>
                <a:ea typeface="+mn-lt"/>
                <a:cs typeface="Arial"/>
              </a:rPr>
              <a:t> </a:t>
            </a:r>
            <a:r>
              <a:rPr lang="ko-KR" altLang="en-US" sz="3000" b="1" dirty="0">
                <a:latin typeface="Arial"/>
                <a:ea typeface="+mn-lt"/>
                <a:cs typeface="Arial"/>
              </a:rPr>
              <a:t>매장의</a:t>
            </a:r>
            <a:r>
              <a:rPr lang="en-US" altLang="ko-KR" sz="3000" b="1" dirty="0">
                <a:latin typeface="Arial"/>
                <a:ea typeface="+mn-lt"/>
                <a:cs typeface="Arial"/>
              </a:rPr>
              <a:t> </a:t>
            </a:r>
            <a:r>
              <a:rPr lang="ko-KR" sz="3000" b="1" dirty="0">
                <a:latin typeface="Arial"/>
                <a:ea typeface="+mn-lt"/>
                <a:cs typeface="Arial"/>
              </a:rPr>
              <a:t>브랜드별 물가 비교</a:t>
            </a:r>
            <a:endParaRPr lang="ko-KR" sz="3000" dirty="0">
              <a:ea typeface="+mn-lt"/>
              <a:cs typeface="+mn-lt"/>
            </a:endParaRPr>
          </a:p>
          <a:p>
            <a:pPr algn="ctr"/>
            <a:endParaRPr lang="ko-KR" altLang="en-US" sz="3600" b="1" dirty="0">
              <a:ea typeface="+mn-lt"/>
              <a:cs typeface="+mn-lt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C006FA2-5A5E-4E43-9307-B266158068B7}"/>
              </a:ext>
            </a:extLst>
          </p:cNvPr>
          <p:cNvSpPr txBox="1"/>
          <p:nvPr/>
        </p:nvSpPr>
        <p:spPr>
          <a:xfrm>
            <a:off x="10493325" y="869294"/>
            <a:ext cx="1231510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/>
            <a:endParaRPr lang="en-US" altLang="ko-KR" sz="1600" dirty="0">
              <a:cs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052E30-8506-4465-A769-DAEBBD2DCE49}"/>
              </a:ext>
            </a:extLst>
          </p:cNvPr>
          <p:cNvSpPr txBox="1"/>
          <p:nvPr/>
        </p:nvSpPr>
        <p:spPr>
          <a:xfrm>
            <a:off x="7925626" y="2354217"/>
            <a:ext cx="3681978" cy="132343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1600" dirty="0">
                <a:ea typeface="+mn-lt"/>
                <a:cs typeface="+mn-lt"/>
              </a:rPr>
              <a:t>월별로</a:t>
            </a:r>
            <a:r>
              <a:rPr lang="en-US" altLang="ko-KR" sz="1600" dirty="0">
                <a:ea typeface="+mn-lt"/>
                <a:cs typeface="+mn-lt"/>
              </a:rPr>
              <a:t> </a:t>
            </a:r>
            <a:r>
              <a:rPr lang="ko-KR" altLang="en-US" sz="1600" dirty="0">
                <a:ea typeface="+mn-lt"/>
                <a:cs typeface="+mn-lt"/>
              </a:rPr>
              <a:t>데이터의</a:t>
            </a:r>
            <a:r>
              <a:rPr lang="en-US" altLang="ko-KR" sz="1600" dirty="0">
                <a:ea typeface="+mn-lt"/>
                <a:cs typeface="+mn-lt"/>
              </a:rPr>
              <a:t> </a:t>
            </a:r>
            <a:r>
              <a:rPr lang="ko-KR" altLang="en-US" sz="1600" dirty="0">
                <a:ea typeface="+mn-lt"/>
                <a:cs typeface="+mn-lt"/>
              </a:rPr>
              <a:t>물품</a:t>
            </a:r>
            <a:r>
              <a:rPr lang="en-US" altLang="ko-KR" sz="1600" dirty="0">
                <a:ea typeface="+mn-lt"/>
                <a:cs typeface="+mn-lt"/>
              </a:rPr>
              <a:t> </a:t>
            </a:r>
            <a:r>
              <a:rPr lang="ko-KR" altLang="en-US" sz="1600" dirty="0">
                <a:ea typeface="+mn-lt"/>
                <a:cs typeface="+mn-lt"/>
              </a:rPr>
              <a:t>평균값으로</a:t>
            </a:r>
            <a:r>
              <a:rPr lang="en-US" altLang="ko-KR" sz="1600" dirty="0">
                <a:ea typeface="+mn-lt"/>
                <a:cs typeface="+mn-lt"/>
              </a:rPr>
              <a:t> </a:t>
            </a:r>
            <a:endParaRPr lang="ko-KR" altLang="en-US">
              <a:ea typeface="+mn-lt"/>
              <a:cs typeface="+mn-lt"/>
            </a:endParaRPr>
          </a:p>
          <a:p>
            <a:pPr algn="ctr"/>
            <a:r>
              <a:rPr lang="ko-KR" altLang="en-US" sz="1600" dirty="0">
                <a:ea typeface="+mn-lt"/>
                <a:cs typeface="+mn-lt"/>
              </a:rPr>
              <a:t>그래프를</a:t>
            </a:r>
            <a:r>
              <a:rPr lang="en-US" altLang="ko-KR" sz="1600" dirty="0">
                <a:ea typeface="+mn-lt"/>
                <a:cs typeface="+mn-lt"/>
              </a:rPr>
              <a:t> </a:t>
            </a:r>
            <a:r>
              <a:rPr lang="ko-KR" altLang="en-US" sz="1600" dirty="0">
                <a:ea typeface="+mn-lt"/>
                <a:cs typeface="+mn-lt"/>
              </a:rPr>
              <a:t>그려보았지만</a:t>
            </a:r>
            <a:r>
              <a:rPr lang="en-US" altLang="ko-KR" sz="1600" dirty="0">
                <a:ea typeface="+mn-lt"/>
                <a:cs typeface="+mn-lt"/>
              </a:rPr>
              <a:t>  </a:t>
            </a:r>
            <a:endParaRPr lang="ko-KR" altLang="en-US" dirty="0">
              <a:ea typeface="+mn-lt"/>
              <a:cs typeface="+mn-lt"/>
            </a:endParaRPr>
          </a:p>
          <a:p>
            <a:pPr algn="ctr"/>
            <a:r>
              <a:rPr lang="ko-KR" altLang="en-US" sz="1600" dirty="0">
                <a:ea typeface="+mn-lt"/>
                <a:cs typeface="+mn-lt"/>
              </a:rPr>
              <a:t>월별</a:t>
            </a:r>
            <a:r>
              <a:rPr lang="en-US" altLang="ko-KR" sz="1600" dirty="0">
                <a:ea typeface="+mn-lt"/>
                <a:cs typeface="+mn-lt"/>
              </a:rPr>
              <a:t> </a:t>
            </a:r>
            <a:r>
              <a:rPr lang="ko-KR" altLang="en-US" sz="1600" dirty="0">
                <a:ea typeface="+mn-lt"/>
                <a:cs typeface="+mn-lt"/>
              </a:rPr>
              <a:t>상품목록이</a:t>
            </a:r>
            <a:r>
              <a:rPr lang="en-US" altLang="ko-KR" sz="1600" dirty="0">
                <a:ea typeface="+mn-lt"/>
                <a:cs typeface="+mn-lt"/>
              </a:rPr>
              <a:t> </a:t>
            </a:r>
            <a:r>
              <a:rPr lang="ko-KR" altLang="en-US" sz="1600" dirty="0">
                <a:ea typeface="+mn-lt"/>
                <a:cs typeface="+mn-lt"/>
              </a:rPr>
              <a:t>다른</a:t>
            </a:r>
            <a:r>
              <a:rPr lang="en-US" altLang="ko-KR" sz="1600" dirty="0">
                <a:ea typeface="+mn-lt"/>
                <a:cs typeface="+mn-lt"/>
              </a:rPr>
              <a:t> </a:t>
            </a:r>
            <a:r>
              <a:rPr lang="ko-KR" altLang="en-US" sz="1600" dirty="0">
                <a:ea typeface="+mn-lt"/>
                <a:cs typeface="+mn-lt"/>
              </a:rPr>
              <a:t>경우가</a:t>
            </a:r>
            <a:r>
              <a:rPr lang="en-US" altLang="ko-KR" sz="1600" dirty="0">
                <a:ea typeface="+mn-lt"/>
                <a:cs typeface="+mn-lt"/>
              </a:rPr>
              <a:t> </a:t>
            </a:r>
            <a:endParaRPr lang="en-US"/>
          </a:p>
          <a:p>
            <a:pPr algn="ctr"/>
            <a:r>
              <a:rPr lang="ko-KR" altLang="en-US" sz="1600">
                <a:ea typeface="+mn-lt"/>
                <a:cs typeface="+mn-lt"/>
              </a:rPr>
              <a:t>많아서</a:t>
            </a:r>
            <a:r>
              <a:rPr lang="en-US" altLang="ko-KR" sz="1600" dirty="0">
                <a:ea typeface="+mn-lt"/>
                <a:cs typeface="+mn-lt"/>
              </a:rPr>
              <a:t> </a:t>
            </a:r>
            <a:r>
              <a:rPr lang="ko-KR" altLang="en-US" sz="1600">
                <a:ea typeface="+mn-lt"/>
                <a:cs typeface="+mn-lt"/>
              </a:rPr>
              <a:t>그래프</a:t>
            </a:r>
            <a:r>
              <a:rPr lang="en-US" altLang="ko-KR" sz="1600" dirty="0">
                <a:ea typeface="+mn-lt"/>
                <a:cs typeface="+mn-lt"/>
              </a:rPr>
              <a:t> </a:t>
            </a:r>
            <a:r>
              <a:rPr lang="ko-KR" altLang="en-US" sz="1600">
                <a:ea typeface="+mn-lt"/>
                <a:cs typeface="+mn-lt"/>
              </a:rPr>
              <a:t>출력이</a:t>
            </a:r>
            <a:r>
              <a:rPr lang="en-US" altLang="ko-KR" sz="1600" dirty="0">
                <a:ea typeface="+mn-lt"/>
                <a:cs typeface="+mn-lt"/>
              </a:rPr>
              <a:t> </a:t>
            </a:r>
            <a:r>
              <a:rPr lang="ko-KR" altLang="en-US" sz="1600">
                <a:ea typeface="+mn-lt"/>
                <a:cs typeface="+mn-lt"/>
              </a:rPr>
              <a:t>일정하지</a:t>
            </a:r>
            <a:r>
              <a:rPr lang="en-US" altLang="ko-KR" sz="1600" dirty="0">
                <a:ea typeface="+mn-lt"/>
                <a:cs typeface="+mn-lt"/>
              </a:rPr>
              <a:t> </a:t>
            </a:r>
            <a:r>
              <a:rPr lang="ko-KR" altLang="en-US" sz="1600" dirty="0">
                <a:ea typeface="+mn-lt"/>
                <a:cs typeface="+mn-lt"/>
              </a:rPr>
              <a:t>않았다</a:t>
            </a:r>
            <a:endParaRPr lang="en-US" altLang="ko-KR" sz="1600" dirty="0">
              <a:cs typeface="Arial"/>
            </a:endParaRPr>
          </a:p>
          <a:p>
            <a:pPr algn="ctr"/>
            <a:endParaRPr lang="en-US" altLang="ko-KR" sz="1600" dirty="0">
              <a:cs typeface="Arial"/>
            </a:endParaRPr>
          </a:p>
        </p:txBody>
      </p:sp>
      <p:pic>
        <p:nvPicPr>
          <p:cNvPr id="2" name="그림 2">
            <a:extLst>
              <a:ext uri="{FF2B5EF4-FFF2-40B4-BE49-F238E27FC236}">
                <a16:creationId xmlns:a16="http://schemas.microsoft.com/office/drawing/2014/main" id="{4F7AF019-D1DE-4ED8-8325-9D915CE2C7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707" y="1181163"/>
            <a:ext cx="3163275" cy="2190136"/>
          </a:xfrm>
          <a:prstGeom prst="rect">
            <a:avLst/>
          </a:prstGeom>
        </p:spPr>
      </p:pic>
      <p:pic>
        <p:nvPicPr>
          <p:cNvPr id="3" name="그림 7">
            <a:extLst>
              <a:ext uri="{FF2B5EF4-FFF2-40B4-BE49-F238E27FC236}">
                <a16:creationId xmlns:a16="http://schemas.microsoft.com/office/drawing/2014/main" id="{5A465E0F-9BF7-4F15-9F36-61254CB652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324" y="3670922"/>
            <a:ext cx="3290275" cy="2495772"/>
          </a:xfrm>
          <a:prstGeom prst="rect">
            <a:avLst/>
          </a:prstGeom>
        </p:spPr>
      </p:pic>
      <p:pic>
        <p:nvPicPr>
          <p:cNvPr id="8" name="그림 8">
            <a:extLst>
              <a:ext uri="{FF2B5EF4-FFF2-40B4-BE49-F238E27FC236}">
                <a16:creationId xmlns:a16="http://schemas.microsoft.com/office/drawing/2014/main" id="{EF4EA526-EC45-4B55-BB24-06D3BA656A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0631" y="1121515"/>
            <a:ext cx="3368430" cy="2201970"/>
          </a:xfrm>
          <a:prstGeom prst="rect">
            <a:avLst/>
          </a:prstGeom>
        </p:spPr>
      </p:pic>
      <p:pic>
        <p:nvPicPr>
          <p:cNvPr id="9" name="그림 9">
            <a:extLst>
              <a:ext uri="{FF2B5EF4-FFF2-40B4-BE49-F238E27FC236}">
                <a16:creationId xmlns:a16="http://schemas.microsoft.com/office/drawing/2014/main" id="{0D532802-0A15-42A7-8FC3-25A3640FBF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48554" y="3710292"/>
            <a:ext cx="3182815" cy="2417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63369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16745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2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54452"/>
            <a:ext cx="11058297" cy="110799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3000" b="1" dirty="0">
                <a:ea typeface="+mn-lt"/>
                <a:cs typeface="+mn-lt"/>
              </a:rPr>
              <a:t>2014</a:t>
            </a:r>
            <a:r>
              <a:rPr lang="ko-KR" altLang="en-US" sz="3000" b="1" dirty="0">
                <a:ea typeface="+mn-lt"/>
                <a:cs typeface="+mn-lt"/>
              </a:rPr>
              <a:t>년</a:t>
            </a:r>
            <a:r>
              <a:rPr lang="en-US" altLang="ko-KR" sz="3000" b="1" dirty="0">
                <a:ea typeface="+mn-lt"/>
                <a:cs typeface="+mn-lt"/>
              </a:rPr>
              <a:t>~2021</a:t>
            </a:r>
            <a:r>
              <a:rPr lang="ko-KR" altLang="en-US" sz="3000" b="1" dirty="0">
                <a:ea typeface="+mn-lt"/>
                <a:cs typeface="+mn-lt"/>
              </a:rPr>
              <a:t>년</a:t>
            </a:r>
            <a:r>
              <a:rPr lang="en-US" altLang="ko-KR" sz="3000" b="1" dirty="0">
                <a:ea typeface="+mn-lt"/>
                <a:cs typeface="+mn-lt"/>
              </a:rPr>
              <a:t> </a:t>
            </a:r>
            <a:r>
              <a:rPr lang="ko-KR" sz="3000" b="1" dirty="0">
                <a:ea typeface="+mn-lt"/>
                <a:cs typeface="+mn-lt"/>
              </a:rPr>
              <a:t>물가와</a:t>
            </a:r>
            <a:r>
              <a:rPr lang="en-US" altLang="ko-KR" sz="3000" b="1" dirty="0">
                <a:ea typeface="+mn-lt"/>
                <a:cs typeface="+mn-lt"/>
              </a:rPr>
              <a:t> </a:t>
            </a:r>
            <a:r>
              <a:rPr lang="ko-KR" altLang="en-US" sz="3000" b="1" dirty="0">
                <a:latin typeface="Arial"/>
                <a:ea typeface="+mn-lt"/>
                <a:cs typeface="Arial"/>
              </a:rPr>
              <a:t>오프라인</a:t>
            </a:r>
            <a:r>
              <a:rPr lang="en-US" sz="3000" b="1" dirty="0">
                <a:latin typeface="Arial"/>
                <a:ea typeface="+mn-lt"/>
                <a:cs typeface="Arial"/>
              </a:rPr>
              <a:t> </a:t>
            </a:r>
            <a:r>
              <a:rPr lang="ko-KR" altLang="en-US" sz="3000" b="1" dirty="0">
                <a:latin typeface="Arial"/>
                <a:ea typeface="+mn-lt"/>
                <a:cs typeface="Arial"/>
              </a:rPr>
              <a:t>매장의</a:t>
            </a:r>
            <a:r>
              <a:rPr lang="en-US" altLang="ko-KR" sz="3000" b="1" dirty="0">
                <a:latin typeface="Arial"/>
                <a:ea typeface="+mn-lt"/>
                <a:cs typeface="Arial"/>
              </a:rPr>
              <a:t> </a:t>
            </a:r>
            <a:r>
              <a:rPr lang="ko-KR" sz="3000" b="1" dirty="0">
                <a:latin typeface="Arial"/>
                <a:ea typeface="+mn-lt"/>
                <a:cs typeface="Arial"/>
              </a:rPr>
              <a:t>브랜드별 물가 비교</a:t>
            </a:r>
            <a:endParaRPr lang="ko-KR" sz="3000" dirty="0">
              <a:ea typeface="+mn-lt"/>
              <a:cs typeface="+mn-lt"/>
            </a:endParaRPr>
          </a:p>
          <a:p>
            <a:pPr algn="ctr"/>
            <a:endParaRPr lang="ko-KR" altLang="en-US" sz="3600" b="1" dirty="0">
              <a:ea typeface="+mn-lt"/>
              <a:cs typeface="+mn-lt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C006FA2-5A5E-4E43-9307-B266158068B7}"/>
              </a:ext>
            </a:extLst>
          </p:cNvPr>
          <p:cNvSpPr txBox="1"/>
          <p:nvPr/>
        </p:nvSpPr>
        <p:spPr>
          <a:xfrm>
            <a:off x="10493325" y="869294"/>
            <a:ext cx="1231510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/>
            <a:endParaRPr lang="en-US" altLang="ko-KR" sz="1600" dirty="0">
              <a:cs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052E30-8506-4465-A769-DAEBBD2DCE49}"/>
              </a:ext>
            </a:extLst>
          </p:cNvPr>
          <p:cNvSpPr txBox="1"/>
          <p:nvPr/>
        </p:nvSpPr>
        <p:spPr>
          <a:xfrm>
            <a:off x="8373402" y="3067371"/>
            <a:ext cx="3556586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1600" dirty="0">
                <a:ea typeface="+mn-lt"/>
                <a:cs typeface="+mn-lt"/>
              </a:rPr>
              <a:t>각</a:t>
            </a:r>
            <a:r>
              <a:rPr lang="en-US" altLang="ko-KR" sz="1600" dirty="0">
                <a:ea typeface="+mn-lt"/>
                <a:cs typeface="+mn-lt"/>
              </a:rPr>
              <a:t> </a:t>
            </a:r>
            <a:r>
              <a:rPr lang="ko-KR" altLang="en-US" sz="1600" dirty="0">
                <a:ea typeface="+mn-lt"/>
                <a:cs typeface="+mn-lt"/>
              </a:rPr>
              <a:t>브랜드별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평균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dataframe와</a:t>
            </a:r>
            <a:r>
              <a:rPr lang="en-US" sz="1600" dirty="0">
                <a:ea typeface="+mn-lt"/>
                <a:cs typeface="+mn-lt"/>
              </a:rPr>
              <a:t> </a:t>
            </a:r>
            <a:endParaRPr lang="ko-KR" altLang="en-US" dirty="0" err="1">
              <a:ea typeface="+mn-lt"/>
              <a:cs typeface="+mn-lt"/>
            </a:endParaRPr>
          </a:p>
          <a:p>
            <a:pPr algn="ctr"/>
            <a:r>
              <a:rPr lang="en-US" sz="1600" dirty="0" err="1">
                <a:ea typeface="+mn-lt"/>
                <a:cs typeface="+mn-lt"/>
              </a:rPr>
              <a:t>소비자물가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ko-KR" altLang="en-US" sz="1600" dirty="0">
                <a:ea typeface="+mn-lt"/>
                <a:cs typeface="+mn-lt"/>
              </a:rPr>
              <a:t>비교했지만</a:t>
            </a:r>
            <a:r>
              <a:rPr lang="en-US" altLang="ko-KR" sz="1600" dirty="0">
                <a:ea typeface="+mn-lt"/>
                <a:cs typeface="+mn-lt"/>
              </a:rPr>
              <a:t> </a:t>
            </a:r>
            <a:endParaRPr lang="ko-KR" altLang="en-US" dirty="0">
              <a:ea typeface="+mn-lt"/>
              <a:cs typeface="+mn-lt"/>
            </a:endParaRPr>
          </a:p>
          <a:p>
            <a:pPr algn="ctr"/>
            <a:r>
              <a:rPr lang="en-US" altLang="ko-KR" sz="1600" dirty="0" err="1">
                <a:ea typeface="+mn-lt"/>
                <a:cs typeface="+mn-lt"/>
              </a:rPr>
              <a:t>일관성이</a:t>
            </a:r>
            <a:r>
              <a:rPr lang="en-US" altLang="ko-KR" sz="1600" dirty="0">
                <a:ea typeface="+mn-lt"/>
                <a:cs typeface="+mn-lt"/>
              </a:rPr>
              <a:t> </a:t>
            </a:r>
            <a:r>
              <a:rPr lang="en-US" altLang="ko-KR" sz="1600" dirty="0" err="1">
                <a:ea typeface="+mn-lt"/>
                <a:cs typeface="+mn-lt"/>
              </a:rPr>
              <a:t>없는</a:t>
            </a:r>
            <a:r>
              <a:rPr lang="en-US" altLang="ko-KR" sz="1600" dirty="0">
                <a:ea typeface="+mn-lt"/>
                <a:cs typeface="+mn-lt"/>
              </a:rPr>
              <a:t> </a:t>
            </a:r>
            <a:r>
              <a:rPr lang="en-US" altLang="ko-KR" sz="1600" dirty="0" err="1">
                <a:ea typeface="+mn-lt"/>
                <a:cs typeface="+mn-lt"/>
              </a:rPr>
              <a:t>데이터가</a:t>
            </a:r>
            <a:r>
              <a:rPr lang="en-US" altLang="ko-KR" sz="1600" dirty="0">
                <a:ea typeface="+mn-lt"/>
                <a:cs typeface="+mn-lt"/>
              </a:rPr>
              <a:t> </a:t>
            </a:r>
            <a:r>
              <a:rPr lang="en-US" altLang="ko-KR" sz="1600" dirty="0" err="1">
                <a:ea typeface="+mn-lt"/>
                <a:cs typeface="+mn-lt"/>
              </a:rPr>
              <a:t>추출됨</a:t>
            </a:r>
            <a:endParaRPr lang="ko-KR" altLang="en-US">
              <a:cs typeface="Arial"/>
            </a:endParaRPr>
          </a:p>
        </p:txBody>
      </p:sp>
      <p:pic>
        <p:nvPicPr>
          <p:cNvPr id="2" name="그림 2" descr="텍스트, 테이블이(가) 표시된 사진&#10;&#10;자동 생성된 설명">
            <a:extLst>
              <a:ext uri="{FF2B5EF4-FFF2-40B4-BE49-F238E27FC236}">
                <a16:creationId xmlns:a16="http://schemas.microsoft.com/office/drawing/2014/main" id="{B8C48011-1FC2-4D2D-A1C7-C89606B1CD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861" y="1260166"/>
            <a:ext cx="3387969" cy="2012591"/>
          </a:xfrm>
          <a:prstGeom prst="rect">
            <a:avLst/>
          </a:prstGeom>
        </p:spPr>
      </p:pic>
      <p:pic>
        <p:nvPicPr>
          <p:cNvPr id="3" name="그림 7" descr="테이블이(가) 표시된 사진&#10;&#10;자동 생성된 설명">
            <a:extLst>
              <a:ext uri="{FF2B5EF4-FFF2-40B4-BE49-F238E27FC236}">
                <a16:creationId xmlns:a16="http://schemas.microsoft.com/office/drawing/2014/main" id="{43EA8F5E-BDDA-4AF7-AD9A-2EB7A1C6A7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53" y="3586472"/>
            <a:ext cx="3202353" cy="2361825"/>
          </a:xfrm>
          <a:prstGeom prst="rect">
            <a:avLst/>
          </a:prstGeom>
        </p:spPr>
      </p:pic>
      <p:pic>
        <p:nvPicPr>
          <p:cNvPr id="8" name="그림 8" descr="텍스트, 테이블이(가) 표시된 사진&#10;&#10;자동 생성된 설명">
            <a:extLst>
              <a:ext uri="{FF2B5EF4-FFF2-40B4-BE49-F238E27FC236}">
                <a16:creationId xmlns:a16="http://schemas.microsoft.com/office/drawing/2014/main" id="{0F50F71B-5078-43C5-8622-AEA9D0E4B9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3631" y="1266647"/>
            <a:ext cx="3309815" cy="1853091"/>
          </a:xfrm>
          <a:prstGeom prst="rect">
            <a:avLst/>
          </a:prstGeom>
        </p:spPr>
      </p:pic>
      <p:pic>
        <p:nvPicPr>
          <p:cNvPr id="9" name="그림 9" descr="텍스트, 테이블이(가) 표시된 사진&#10;&#10;자동 생성된 설명">
            <a:extLst>
              <a:ext uri="{FF2B5EF4-FFF2-40B4-BE49-F238E27FC236}">
                <a16:creationId xmlns:a16="http://schemas.microsoft.com/office/drawing/2014/main" id="{4E553A0E-BA0F-4630-A48C-E3592C053C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33631" y="3525789"/>
            <a:ext cx="3417276" cy="2248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19760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16745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2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54452"/>
            <a:ext cx="11058297" cy="110799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3000" b="1" dirty="0">
                <a:ea typeface="+mn-lt"/>
                <a:cs typeface="+mn-lt"/>
              </a:rPr>
              <a:t>2014</a:t>
            </a:r>
            <a:r>
              <a:rPr lang="ko-KR" altLang="en-US" sz="3000" b="1" dirty="0">
                <a:ea typeface="+mn-lt"/>
                <a:cs typeface="+mn-lt"/>
              </a:rPr>
              <a:t>년</a:t>
            </a:r>
            <a:r>
              <a:rPr lang="en-US" altLang="ko-KR" sz="3000" b="1" dirty="0">
                <a:ea typeface="+mn-lt"/>
                <a:cs typeface="+mn-lt"/>
              </a:rPr>
              <a:t>~2021</a:t>
            </a:r>
            <a:r>
              <a:rPr lang="ko-KR" altLang="en-US" sz="3000" b="1" dirty="0">
                <a:ea typeface="+mn-lt"/>
                <a:cs typeface="+mn-lt"/>
              </a:rPr>
              <a:t>년</a:t>
            </a:r>
            <a:r>
              <a:rPr lang="en-US" altLang="ko-KR" sz="3000" b="1" dirty="0">
                <a:ea typeface="+mn-lt"/>
                <a:cs typeface="+mn-lt"/>
              </a:rPr>
              <a:t> </a:t>
            </a:r>
            <a:r>
              <a:rPr lang="ko-KR" sz="3000" b="1" dirty="0">
                <a:ea typeface="+mn-lt"/>
                <a:cs typeface="+mn-lt"/>
              </a:rPr>
              <a:t>물가와</a:t>
            </a:r>
            <a:r>
              <a:rPr lang="en-US" altLang="ko-KR" sz="3000" b="1" dirty="0">
                <a:ea typeface="+mn-lt"/>
                <a:cs typeface="+mn-lt"/>
              </a:rPr>
              <a:t> </a:t>
            </a:r>
            <a:r>
              <a:rPr lang="ko-KR" altLang="en-US" sz="3000" b="1" dirty="0">
                <a:latin typeface="Arial"/>
                <a:ea typeface="+mn-lt"/>
                <a:cs typeface="Arial"/>
              </a:rPr>
              <a:t>오프라인</a:t>
            </a:r>
            <a:r>
              <a:rPr lang="en-US" sz="3000" b="1" dirty="0">
                <a:latin typeface="Arial"/>
                <a:ea typeface="+mn-lt"/>
                <a:cs typeface="Arial"/>
              </a:rPr>
              <a:t> </a:t>
            </a:r>
            <a:r>
              <a:rPr lang="ko-KR" altLang="en-US" sz="3000" b="1" dirty="0">
                <a:latin typeface="Arial"/>
                <a:ea typeface="+mn-lt"/>
                <a:cs typeface="Arial"/>
              </a:rPr>
              <a:t>매장의</a:t>
            </a:r>
            <a:r>
              <a:rPr lang="en-US" altLang="ko-KR" sz="3000" b="1" dirty="0">
                <a:latin typeface="Arial"/>
                <a:ea typeface="+mn-lt"/>
                <a:cs typeface="Arial"/>
              </a:rPr>
              <a:t> </a:t>
            </a:r>
            <a:r>
              <a:rPr lang="ko-KR" sz="3000" b="1" dirty="0">
                <a:latin typeface="Arial"/>
                <a:ea typeface="+mn-lt"/>
                <a:cs typeface="Arial"/>
              </a:rPr>
              <a:t>브랜드별 물가 비교</a:t>
            </a:r>
            <a:endParaRPr lang="ko-KR" sz="3000" dirty="0">
              <a:ea typeface="+mn-lt"/>
              <a:cs typeface="+mn-lt"/>
            </a:endParaRPr>
          </a:p>
          <a:p>
            <a:pPr algn="ctr"/>
            <a:endParaRPr lang="ko-KR" altLang="en-US" sz="3600" b="1" dirty="0">
              <a:ea typeface="+mn-lt"/>
              <a:cs typeface="+mn-lt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C006FA2-5A5E-4E43-9307-B266158068B7}"/>
              </a:ext>
            </a:extLst>
          </p:cNvPr>
          <p:cNvSpPr txBox="1"/>
          <p:nvPr/>
        </p:nvSpPr>
        <p:spPr>
          <a:xfrm>
            <a:off x="10493325" y="869294"/>
            <a:ext cx="1231510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/>
            <a:endParaRPr lang="en-US" altLang="ko-KR" sz="1600" dirty="0">
              <a:cs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052E30-8506-4465-A769-DAEBBD2DCE49}"/>
              </a:ext>
            </a:extLst>
          </p:cNvPr>
          <p:cNvSpPr txBox="1"/>
          <p:nvPr/>
        </p:nvSpPr>
        <p:spPr>
          <a:xfrm>
            <a:off x="4416864" y="5245909"/>
            <a:ext cx="3556586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1600" dirty="0" err="1">
                <a:ea typeface="+mn-lt"/>
                <a:cs typeface="+mn-lt"/>
              </a:rPr>
              <a:t>평균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dataframe와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소비자물가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비교</a:t>
            </a:r>
            <a:endParaRPr lang="ko-KR" altLang="en-US" dirty="0" err="1">
              <a:ea typeface="+mn-lt"/>
              <a:cs typeface="+mn-lt"/>
            </a:endParaRPr>
          </a:p>
          <a:p>
            <a:pPr algn="ctr"/>
            <a:r>
              <a:rPr lang="en-US" sz="1600" dirty="0">
                <a:ea typeface="+mn-lt"/>
                <a:cs typeface="+mn-lt"/>
              </a:rPr>
              <a:t> </a:t>
            </a:r>
            <a:r>
              <a:rPr lang="en-US" sz="1600" b="1" dirty="0">
                <a:ea typeface="+mn-lt"/>
                <a:cs typeface="+mn-lt"/>
              </a:rPr>
              <a:t>heatmap</a:t>
            </a:r>
            <a:endParaRPr lang="ko-KR" altLang="en-US" b="1">
              <a:cs typeface="Arial"/>
            </a:endParaRPr>
          </a:p>
        </p:txBody>
      </p:sp>
      <p:pic>
        <p:nvPicPr>
          <p:cNvPr id="2" name="그림 2">
            <a:extLst>
              <a:ext uri="{FF2B5EF4-FFF2-40B4-BE49-F238E27FC236}">
                <a16:creationId xmlns:a16="http://schemas.microsoft.com/office/drawing/2014/main" id="{6EF69243-38B8-4C2A-8AC5-A72A18A6E2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3556" y="1213700"/>
            <a:ext cx="4990122" cy="3863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48035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16745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2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54452"/>
            <a:ext cx="11058297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3600" b="1" dirty="0"/>
              <a:t>2014</a:t>
            </a:r>
            <a:r>
              <a:rPr lang="ko-KR" sz="3600" b="1" dirty="0"/>
              <a:t>년부터</a:t>
            </a:r>
            <a:r>
              <a:rPr lang="en-US" sz="3600" b="1" dirty="0"/>
              <a:t> 2021</a:t>
            </a:r>
            <a:r>
              <a:rPr lang="ko-KR" altLang="en-US" sz="3600" b="1" dirty="0"/>
              <a:t>년까지 </a:t>
            </a:r>
            <a:r>
              <a:rPr lang="ko-KR" sz="3600" b="1" dirty="0"/>
              <a:t>유지되는 상품</a:t>
            </a:r>
            <a:endParaRPr lang="en-US" altLang="ko-KR" sz="3600" b="1" dirty="0">
              <a:ea typeface="+mn-lt"/>
              <a:cs typeface="+mn-lt"/>
            </a:endParaRPr>
          </a:p>
          <a:p>
            <a:pPr algn="ctr"/>
            <a:endParaRPr lang="ko-KR" altLang="en-US" sz="3600" b="1" dirty="0">
              <a:ea typeface="+mn-lt"/>
              <a:cs typeface="+mn-lt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C006FA2-5A5E-4E43-9307-B266158068B7}"/>
              </a:ext>
            </a:extLst>
          </p:cNvPr>
          <p:cNvSpPr txBox="1"/>
          <p:nvPr/>
        </p:nvSpPr>
        <p:spPr>
          <a:xfrm>
            <a:off x="10493325" y="869294"/>
            <a:ext cx="1231510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/>
            <a:endParaRPr lang="en-US" altLang="ko-KR" sz="1600" dirty="0">
              <a:cs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052E30-8506-4465-A769-DAEBBD2DCE49}"/>
              </a:ext>
            </a:extLst>
          </p:cNvPr>
          <p:cNvSpPr txBox="1"/>
          <p:nvPr/>
        </p:nvSpPr>
        <p:spPr>
          <a:xfrm>
            <a:off x="8637172" y="4405756"/>
            <a:ext cx="3556586" cy="132343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1600" b="1" dirty="0">
                <a:ea typeface="+mn-lt"/>
                <a:cs typeface="+mn-lt"/>
              </a:rPr>
              <a:t>2014</a:t>
            </a:r>
            <a:r>
              <a:rPr lang="ko-KR" altLang="en-US" sz="1600" b="1" dirty="0">
                <a:ea typeface="+mn-lt"/>
                <a:cs typeface="+mn-lt"/>
              </a:rPr>
              <a:t>년부터</a:t>
            </a:r>
            <a:r>
              <a:rPr lang="en-US" sz="1600" b="1" dirty="0">
                <a:ea typeface="+mn-lt"/>
                <a:cs typeface="+mn-lt"/>
              </a:rPr>
              <a:t> 2021</a:t>
            </a:r>
            <a:r>
              <a:rPr lang="ko-KR" altLang="en-US" sz="1600" b="1" dirty="0">
                <a:ea typeface="+mn-lt"/>
                <a:cs typeface="+mn-lt"/>
              </a:rPr>
              <a:t>년사이의 상품별</a:t>
            </a:r>
            <a:endParaRPr lang="ko-KR" altLang="en-US" dirty="0">
              <a:ea typeface="+mn-lt"/>
              <a:cs typeface="+mn-lt"/>
            </a:endParaRPr>
          </a:p>
          <a:p>
            <a:pPr algn="ctr"/>
            <a:r>
              <a:rPr lang="ko-KR" altLang="en-US" sz="1600" b="1" dirty="0">
                <a:cs typeface="Arial"/>
              </a:rPr>
              <a:t>판매가격이 상승할 것이라 </a:t>
            </a:r>
          </a:p>
          <a:p>
            <a:pPr algn="ctr"/>
            <a:r>
              <a:rPr lang="ko-KR" altLang="en-US" sz="1600" b="1" dirty="0">
                <a:cs typeface="Arial"/>
              </a:rPr>
              <a:t>예상했지만 예상과는 다르게 </a:t>
            </a:r>
          </a:p>
          <a:p>
            <a:pPr algn="ctr"/>
            <a:r>
              <a:rPr lang="ko-KR" altLang="en-US" sz="1600" b="1" dirty="0">
                <a:cs typeface="Arial"/>
              </a:rPr>
              <a:t>물가가격 변동률이 크지 않다는</a:t>
            </a:r>
          </a:p>
          <a:p>
            <a:pPr algn="ctr"/>
            <a:r>
              <a:rPr lang="ko-KR" altLang="en-US" sz="1600" b="1" dirty="0">
                <a:cs typeface="Arial"/>
              </a:rPr>
              <a:t>결과가 나옴</a:t>
            </a:r>
          </a:p>
        </p:txBody>
      </p:sp>
      <p:pic>
        <p:nvPicPr>
          <p:cNvPr id="2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D83866AC-8EB0-41C5-B445-AA64F0BD58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862" y="1044277"/>
            <a:ext cx="5605584" cy="2649524"/>
          </a:xfrm>
          <a:prstGeom prst="rect">
            <a:avLst/>
          </a:prstGeom>
        </p:spPr>
      </p:pic>
      <p:pic>
        <p:nvPicPr>
          <p:cNvPr id="3" name="그림 7">
            <a:extLst>
              <a:ext uri="{FF2B5EF4-FFF2-40B4-BE49-F238E27FC236}">
                <a16:creationId xmlns:a16="http://schemas.microsoft.com/office/drawing/2014/main" id="{099913D3-F7C8-4139-9451-ACF4CBB740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555" y="3740277"/>
            <a:ext cx="8370276" cy="2650138"/>
          </a:xfrm>
          <a:prstGeom prst="rect">
            <a:avLst/>
          </a:prstGeom>
        </p:spPr>
      </p:pic>
      <p:pic>
        <p:nvPicPr>
          <p:cNvPr id="8" name="그림 8" descr="테이블이(가) 표시된 사진&#10;&#10;자동 생성된 설명">
            <a:extLst>
              <a:ext uri="{FF2B5EF4-FFF2-40B4-BE49-F238E27FC236}">
                <a16:creationId xmlns:a16="http://schemas.microsoft.com/office/drawing/2014/main" id="{0955E836-F8E7-4600-ACA9-0F0756A231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8478" y="1091950"/>
            <a:ext cx="5009660" cy="2651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80598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16745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2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54452"/>
            <a:ext cx="11058297" cy="110799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3000" b="1" dirty="0">
                <a:ea typeface="+mn-lt"/>
                <a:cs typeface="+mn-lt"/>
              </a:rPr>
              <a:t>2014</a:t>
            </a:r>
            <a:r>
              <a:rPr lang="ko-KR" altLang="en-US" sz="3000" b="1" dirty="0">
                <a:ea typeface="+mn-lt"/>
                <a:cs typeface="+mn-lt"/>
              </a:rPr>
              <a:t>년</a:t>
            </a:r>
            <a:r>
              <a:rPr lang="en-US" altLang="ko-KR" sz="3000" b="1" dirty="0">
                <a:ea typeface="+mn-lt"/>
                <a:cs typeface="+mn-lt"/>
              </a:rPr>
              <a:t>~2021</a:t>
            </a:r>
            <a:r>
              <a:rPr lang="ko-KR" altLang="en-US" sz="3000" b="1" dirty="0">
                <a:ea typeface="+mn-lt"/>
                <a:cs typeface="+mn-lt"/>
              </a:rPr>
              <a:t>년</a:t>
            </a:r>
            <a:r>
              <a:rPr lang="en-US" altLang="ko-KR" sz="3000" b="1" dirty="0">
                <a:ea typeface="+mn-lt"/>
                <a:cs typeface="+mn-lt"/>
              </a:rPr>
              <a:t> </a:t>
            </a:r>
            <a:r>
              <a:rPr lang="ko-KR" sz="3000" b="1" dirty="0">
                <a:ea typeface="+mn-lt"/>
                <a:cs typeface="+mn-lt"/>
              </a:rPr>
              <a:t>물가와</a:t>
            </a:r>
            <a:r>
              <a:rPr lang="en-US" altLang="ko-KR" sz="3000" b="1" dirty="0">
                <a:ea typeface="+mn-lt"/>
                <a:cs typeface="+mn-lt"/>
              </a:rPr>
              <a:t> </a:t>
            </a:r>
            <a:r>
              <a:rPr lang="ko-KR" altLang="en-US" sz="3000" b="1" dirty="0">
                <a:latin typeface="Arial"/>
                <a:ea typeface="+mn-lt"/>
                <a:cs typeface="Arial"/>
              </a:rPr>
              <a:t>오프라인</a:t>
            </a:r>
            <a:r>
              <a:rPr lang="en-US" sz="3000" b="1" dirty="0">
                <a:latin typeface="Arial"/>
                <a:ea typeface="+mn-lt"/>
                <a:cs typeface="Arial"/>
              </a:rPr>
              <a:t> </a:t>
            </a:r>
            <a:r>
              <a:rPr lang="ko-KR" altLang="en-US" sz="3000" b="1" dirty="0">
                <a:latin typeface="Arial"/>
                <a:ea typeface="+mn-lt"/>
                <a:cs typeface="Arial"/>
              </a:rPr>
              <a:t>매장의</a:t>
            </a:r>
            <a:r>
              <a:rPr lang="en-US" altLang="ko-KR" sz="3000" b="1" dirty="0">
                <a:latin typeface="Arial"/>
                <a:ea typeface="+mn-lt"/>
                <a:cs typeface="Arial"/>
              </a:rPr>
              <a:t> </a:t>
            </a:r>
            <a:r>
              <a:rPr lang="ko-KR" sz="3000" b="1" dirty="0">
                <a:latin typeface="Arial"/>
                <a:ea typeface="+mn-lt"/>
                <a:cs typeface="Arial"/>
              </a:rPr>
              <a:t>브랜드별 물가 비교</a:t>
            </a:r>
            <a:endParaRPr lang="ko-KR" sz="3000" dirty="0">
              <a:ea typeface="+mn-lt"/>
              <a:cs typeface="+mn-lt"/>
            </a:endParaRPr>
          </a:p>
          <a:p>
            <a:pPr algn="ctr"/>
            <a:endParaRPr lang="ko-KR" altLang="en-US" sz="3600" b="1" dirty="0">
              <a:ea typeface="+mn-lt"/>
              <a:cs typeface="+mn-lt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C006FA2-5A5E-4E43-9307-B266158068B7}"/>
              </a:ext>
            </a:extLst>
          </p:cNvPr>
          <p:cNvSpPr txBox="1"/>
          <p:nvPr/>
        </p:nvSpPr>
        <p:spPr>
          <a:xfrm>
            <a:off x="10493325" y="869294"/>
            <a:ext cx="1231510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/>
            <a:endParaRPr lang="en-US" altLang="ko-KR" sz="1600" dirty="0">
              <a:cs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052E30-8506-4465-A769-DAEBBD2DCE49}"/>
              </a:ext>
            </a:extLst>
          </p:cNvPr>
          <p:cNvSpPr txBox="1"/>
          <p:nvPr/>
        </p:nvSpPr>
        <p:spPr>
          <a:xfrm>
            <a:off x="6487941" y="4806294"/>
            <a:ext cx="5315047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1600" b="1" dirty="0" err="1">
                <a:cs typeface="Arial"/>
              </a:rPr>
              <a:t>브랜드</a:t>
            </a:r>
            <a:r>
              <a:rPr lang="en-US" altLang="ko-KR" sz="1600" b="1" dirty="0">
                <a:cs typeface="Arial"/>
              </a:rPr>
              <a:t> 별 </a:t>
            </a:r>
            <a:r>
              <a:rPr lang="en-US" altLang="ko-KR" sz="1600" b="1" dirty="0" err="1">
                <a:cs typeface="Arial"/>
              </a:rPr>
              <a:t>유지되는</a:t>
            </a:r>
            <a:r>
              <a:rPr lang="en-US" altLang="ko-KR" sz="1600" b="1" dirty="0">
                <a:cs typeface="Arial"/>
              </a:rPr>
              <a:t> </a:t>
            </a:r>
            <a:r>
              <a:rPr lang="en-US" altLang="ko-KR" sz="1600" b="1" dirty="0" err="1">
                <a:cs typeface="Arial"/>
              </a:rPr>
              <a:t>상품</a:t>
            </a:r>
            <a:r>
              <a:rPr lang="en-US" altLang="ko-KR" sz="1600" b="1" dirty="0">
                <a:cs typeface="Arial"/>
              </a:rPr>
              <a:t> </a:t>
            </a:r>
            <a:r>
              <a:rPr lang="en-US" altLang="ko-KR" sz="1600" b="1" dirty="0" err="1">
                <a:cs typeface="Arial"/>
              </a:rPr>
              <a:t>평균</a:t>
            </a:r>
            <a:r>
              <a:rPr lang="en-US" altLang="ko-KR" sz="1600" b="1" dirty="0">
                <a:cs typeface="Arial"/>
              </a:rPr>
              <a:t> </a:t>
            </a:r>
            <a:r>
              <a:rPr lang="en-US" altLang="ko-KR" sz="1600" b="1" dirty="0" err="1">
                <a:cs typeface="Arial"/>
              </a:rPr>
              <a:t>가격</a:t>
            </a:r>
            <a:r>
              <a:rPr lang="en-US" altLang="ko-KR" sz="1600" b="1" dirty="0">
                <a:cs typeface="Arial"/>
              </a:rPr>
              <a:t> </a:t>
            </a:r>
            <a:r>
              <a:rPr lang="en-US" altLang="ko-KR" sz="1600" b="1" dirty="0" err="1">
                <a:cs typeface="Arial"/>
              </a:rPr>
              <a:t>비교</a:t>
            </a:r>
            <a:r>
              <a:rPr lang="en-US" altLang="ko-KR" sz="1600" b="1" dirty="0">
                <a:cs typeface="Arial"/>
              </a:rPr>
              <a:t> </a:t>
            </a:r>
          </a:p>
        </p:txBody>
      </p:sp>
      <p:pic>
        <p:nvPicPr>
          <p:cNvPr id="8" name="그림 8">
            <a:extLst>
              <a:ext uri="{FF2B5EF4-FFF2-40B4-BE49-F238E27FC236}">
                <a16:creationId xmlns:a16="http://schemas.microsoft.com/office/drawing/2014/main" id="{E6744B77-BD2A-4E5D-8191-E51ACF0481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477" y="961044"/>
            <a:ext cx="5576276" cy="2278682"/>
          </a:xfrm>
          <a:prstGeom prst="rect">
            <a:avLst/>
          </a:prstGeom>
        </p:spPr>
      </p:pic>
      <p:pic>
        <p:nvPicPr>
          <p:cNvPr id="9" name="그림 9">
            <a:extLst>
              <a:ext uri="{FF2B5EF4-FFF2-40B4-BE49-F238E27FC236}">
                <a16:creationId xmlns:a16="http://schemas.microsoft.com/office/drawing/2014/main" id="{3DAB2501-3C07-4E2E-AA57-CE90DAFEE9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7015" y="957305"/>
            <a:ext cx="5390662" cy="2520620"/>
          </a:xfrm>
          <a:prstGeom prst="rect">
            <a:avLst/>
          </a:prstGeom>
        </p:spPr>
      </p:pic>
      <p:pic>
        <p:nvPicPr>
          <p:cNvPr id="10" name="그림 10">
            <a:extLst>
              <a:ext uri="{FF2B5EF4-FFF2-40B4-BE49-F238E27FC236}">
                <a16:creationId xmlns:a16="http://schemas.microsoft.com/office/drawing/2014/main" id="{D772B0EE-3A71-4AA8-9617-09E7F735B6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245" y="3536300"/>
            <a:ext cx="5605583" cy="236447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50F480C-41B3-4A79-9DC2-7A3DA86A70C6}"/>
              </a:ext>
            </a:extLst>
          </p:cNvPr>
          <p:cNvSpPr txBox="1"/>
          <p:nvPr/>
        </p:nvSpPr>
        <p:spPr>
          <a:xfrm>
            <a:off x="118403" y="3194370"/>
            <a:ext cx="5442047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1600" dirty="0">
                <a:cs typeface="Arial"/>
              </a:rPr>
              <a:t>  </a:t>
            </a:r>
            <a:r>
              <a:rPr lang="en-US" altLang="ko-KR" sz="1600" dirty="0" err="1">
                <a:cs typeface="Arial"/>
              </a:rPr>
              <a:t>이마트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0163F27-6E98-4260-9523-C40BB1B1F9AF}"/>
              </a:ext>
            </a:extLst>
          </p:cNvPr>
          <p:cNvSpPr txBox="1"/>
          <p:nvPr/>
        </p:nvSpPr>
        <p:spPr>
          <a:xfrm>
            <a:off x="6429325" y="3643754"/>
            <a:ext cx="5442047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1600" dirty="0" err="1">
                <a:cs typeface="Arial"/>
              </a:rPr>
              <a:t>신세계</a:t>
            </a:r>
            <a:r>
              <a:rPr lang="en-US" altLang="ko-KR" sz="1600" dirty="0">
                <a:cs typeface="Arial"/>
              </a:rPr>
              <a:t> </a:t>
            </a:r>
            <a:r>
              <a:rPr lang="en-US" altLang="ko-KR" sz="1600" dirty="0" err="1">
                <a:cs typeface="Arial"/>
              </a:rPr>
              <a:t>백화점</a:t>
            </a:r>
            <a:r>
              <a:rPr lang="en-US" altLang="ko-KR" sz="1600" dirty="0">
                <a:cs typeface="Arial"/>
              </a:rPr>
              <a:t> 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BACBE09-27CB-4F92-AEAA-F3FE7ACAE7EC}"/>
              </a:ext>
            </a:extLst>
          </p:cNvPr>
          <p:cNvSpPr txBox="1"/>
          <p:nvPr/>
        </p:nvSpPr>
        <p:spPr>
          <a:xfrm>
            <a:off x="323556" y="5871139"/>
            <a:ext cx="5442047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1600" dirty="0" err="1">
                <a:cs typeface="Arial"/>
              </a:rPr>
              <a:t>현대</a:t>
            </a:r>
            <a:r>
              <a:rPr lang="en-US" altLang="ko-KR" sz="1600" dirty="0">
                <a:cs typeface="Arial"/>
              </a:rPr>
              <a:t> </a:t>
            </a:r>
            <a:r>
              <a:rPr lang="en-US" altLang="ko-KR" sz="1600" dirty="0" err="1">
                <a:cs typeface="Arial"/>
              </a:rPr>
              <a:t>백화점</a:t>
            </a:r>
          </a:p>
        </p:txBody>
      </p:sp>
    </p:spTree>
    <p:extLst>
      <p:ext uri="{BB962C8B-B14F-4D97-AF65-F5344CB8AC3E}">
        <p14:creationId xmlns:p14="http://schemas.microsoft.com/office/powerpoint/2010/main" val="12360915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16745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2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54452"/>
            <a:ext cx="11058297" cy="110799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3000" b="1" dirty="0">
                <a:ea typeface="+mn-lt"/>
                <a:cs typeface="+mn-lt"/>
              </a:rPr>
              <a:t>2014</a:t>
            </a:r>
            <a:r>
              <a:rPr lang="ko-KR" altLang="en-US" sz="3000" b="1" dirty="0">
                <a:ea typeface="+mn-lt"/>
                <a:cs typeface="+mn-lt"/>
              </a:rPr>
              <a:t>년</a:t>
            </a:r>
            <a:r>
              <a:rPr lang="en-US" altLang="ko-KR" sz="3000" b="1" dirty="0">
                <a:ea typeface="+mn-lt"/>
                <a:cs typeface="+mn-lt"/>
              </a:rPr>
              <a:t>~2021</a:t>
            </a:r>
            <a:r>
              <a:rPr lang="ko-KR" altLang="en-US" sz="3000" b="1" dirty="0">
                <a:ea typeface="+mn-lt"/>
                <a:cs typeface="+mn-lt"/>
              </a:rPr>
              <a:t>년</a:t>
            </a:r>
            <a:r>
              <a:rPr lang="en-US" altLang="ko-KR" sz="3000" b="1" dirty="0">
                <a:ea typeface="+mn-lt"/>
                <a:cs typeface="+mn-lt"/>
              </a:rPr>
              <a:t> </a:t>
            </a:r>
            <a:r>
              <a:rPr lang="ko-KR" sz="3000" b="1" dirty="0">
                <a:ea typeface="+mn-lt"/>
                <a:cs typeface="+mn-lt"/>
              </a:rPr>
              <a:t>물가와</a:t>
            </a:r>
            <a:r>
              <a:rPr lang="en-US" altLang="ko-KR" sz="3000" b="1" dirty="0">
                <a:ea typeface="+mn-lt"/>
                <a:cs typeface="+mn-lt"/>
              </a:rPr>
              <a:t> </a:t>
            </a:r>
            <a:r>
              <a:rPr lang="ko-KR" altLang="en-US" sz="3000" b="1" dirty="0">
                <a:latin typeface="Arial"/>
                <a:ea typeface="+mn-lt"/>
                <a:cs typeface="Arial"/>
              </a:rPr>
              <a:t>오프라인</a:t>
            </a:r>
            <a:r>
              <a:rPr lang="en-US" sz="3000" b="1" dirty="0">
                <a:latin typeface="Arial"/>
                <a:ea typeface="+mn-lt"/>
                <a:cs typeface="Arial"/>
              </a:rPr>
              <a:t> </a:t>
            </a:r>
            <a:r>
              <a:rPr lang="ko-KR" altLang="en-US" sz="3000" b="1" dirty="0">
                <a:latin typeface="Arial"/>
                <a:ea typeface="+mn-lt"/>
                <a:cs typeface="Arial"/>
              </a:rPr>
              <a:t>매장의</a:t>
            </a:r>
            <a:r>
              <a:rPr lang="en-US" altLang="ko-KR" sz="3000" b="1" dirty="0">
                <a:latin typeface="Arial"/>
                <a:ea typeface="+mn-lt"/>
                <a:cs typeface="Arial"/>
              </a:rPr>
              <a:t> </a:t>
            </a:r>
            <a:r>
              <a:rPr lang="ko-KR" sz="3000" b="1" dirty="0">
                <a:latin typeface="Arial"/>
                <a:ea typeface="+mn-lt"/>
                <a:cs typeface="Arial"/>
              </a:rPr>
              <a:t>브랜드별 물가 비교</a:t>
            </a:r>
            <a:endParaRPr lang="ko-KR" sz="3000" dirty="0">
              <a:ea typeface="+mn-lt"/>
              <a:cs typeface="+mn-lt"/>
            </a:endParaRPr>
          </a:p>
          <a:p>
            <a:pPr algn="ctr"/>
            <a:endParaRPr lang="ko-KR" altLang="en-US" sz="3600" b="1" dirty="0">
              <a:ea typeface="+mn-lt"/>
              <a:cs typeface="+mn-lt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C006FA2-5A5E-4E43-9307-B266158068B7}"/>
              </a:ext>
            </a:extLst>
          </p:cNvPr>
          <p:cNvSpPr txBox="1"/>
          <p:nvPr/>
        </p:nvSpPr>
        <p:spPr>
          <a:xfrm>
            <a:off x="10493325" y="869294"/>
            <a:ext cx="1231510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/>
            <a:endParaRPr lang="en-US" altLang="ko-KR" sz="1600" dirty="0">
              <a:cs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052E30-8506-4465-A769-DAEBBD2DCE49}"/>
              </a:ext>
            </a:extLst>
          </p:cNvPr>
          <p:cNvSpPr txBox="1"/>
          <p:nvPr/>
        </p:nvSpPr>
        <p:spPr>
          <a:xfrm>
            <a:off x="4416864" y="5245909"/>
            <a:ext cx="3556586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1600" b="1" dirty="0" err="1">
                <a:cs typeface="Arial"/>
              </a:rPr>
              <a:t>소비자</a:t>
            </a:r>
            <a:r>
              <a:rPr lang="en-US" altLang="ko-KR" sz="1600" b="1" dirty="0">
                <a:cs typeface="Arial"/>
              </a:rPr>
              <a:t> </a:t>
            </a:r>
            <a:r>
              <a:rPr lang="en-US" altLang="ko-KR" sz="1600" b="1" dirty="0" err="1">
                <a:cs typeface="Arial"/>
              </a:rPr>
              <a:t>물가</a:t>
            </a:r>
            <a:r>
              <a:rPr lang="en-US" altLang="ko-KR" sz="1600" b="1" dirty="0">
                <a:cs typeface="Arial"/>
              </a:rPr>
              <a:t> </a:t>
            </a:r>
            <a:r>
              <a:rPr lang="en-US" altLang="ko-KR" sz="1600" b="1" dirty="0" err="1">
                <a:cs typeface="Arial"/>
              </a:rPr>
              <a:t>상승률과</a:t>
            </a:r>
            <a:r>
              <a:rPr lang="en-US" altLang="ko-KR" sz="1600" b="1" dirty="0">
                <a:cs typeface="Arial"/>
              </a:rPr>
              <a:t>  </a:t>
            </a:r>
            <a:r>
              <a:rPr lang="en-US" altLang="ko-KR" sz="1600" b="1" dirty="0" err="1">
                <a:cs typeface="Arial"/>
              </a:rPr>
              <a:t>상관관계</a:t>
            </a:r>
            <a:endParaRPr lang="en-US" altLang="ko-KR" sz="1600" b="1" dirty="0">
              <a:cs typeface="Arial"/>
            </a:endParaRPr>
          </a:p>
        </p:txBody>
      </p:sp>
      <p:pic>
        <p:nvPicPr>
          <p:cNvPr id="3" name="그림 7" descr="텍스트, 테이블이(가) 표시된 사진&#10;&#10;자동 생성된 설명">
            <a:extLst>
              <a:ext uri="{FF2B5EF4-FFF2-40B4-BE49-F238E27FC236}">
                <a16:creationId xmlns:a16="http://schemas.microsoft.com/office/drawing/2014/main" id="{184C44C5-826E-4F98-A31A-7A3434E39B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246" y="1530186"/>
            <a:ext cx="2743200" cy="190239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47EEB17-5232-4DB4-8229-94D4F378A9E0}"/>
              </a:ext>
            </a:extLst>
          </p:cNvPr>
          <p:cNvSpPr txBox="1"/>
          <p:nvPr/>
        </p:nvSpPr>
        <p:spPr>
          <a:xfrm>
            <a:off x="4514556" y="3555832"/>
            <a:ext cx="3556586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1600" dirty="0">
                <a:cs typeface="Arial"/>
              </a:rPr>
              <a:t>현대백화점</a:t>
            </a:r>
            <a:endParaRPr lang="en-US" sz="1600" dirty="0">
              <a:cs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1EC091E-0091-4277-89CE-CF1A175D474C}"/>
              </a:ext>
            </a:extLst>
          </p:cNvPr>
          <p:cNvSpPr txBox="1"/>
          <p:nvPr/>
        </p:nvSpPr>
        <p:spPr>
          <a:xfrm>
            <a:off x="79324" y="3555831"/>
            <a:ext cx="3556586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1600" dirty="0">
                <a:cs typeface="Arial"/>
              </a:rPr>
              <a:t>이마트</a:t>
            </a:r>
            <a:endParaRPr lang="en-US" sz="1600" dirty="0">
              <a:cs typeface="Arial"/>
            </a:endParaRPr>
          </a:p>
        </p:txBody>
      </p:sp>
      <p:pic>
        <p:nvPicPr>
          <p:cNvPr id="8" name="그림 10" descr="텍스트, 테이블이(가) 표시된 사진&#10;&#10;자동 생성된 설명">
            <a:extLst>
              <a:ext uri="{FF2B5EF4-FFF2-40B4-BE49-F238E27FC236}">
                <a16:creationId xmlns:a16="http://schemas.microsoft.com/office/drawing/2014/main" id="{E451CFE4-24AE-45F6-A89E-7D81B35514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8400" y="1650106"/>
            <a:ext cx="2743200" cy="1691866"/>
          </a:xfrm>
          <a:prstGeom prst="rect">
            <a:avLst/>
          </a:prstGeom>
        </p:spPr>
      </p:pic>
      <p:pic>
        <p:nvPicPr>
          <p:cNvPr id="11" name="그림 11" descr="텍스트, 테이블이(가) 표시된 사진&#10;&#10;자동 생성된 설명">
            <a:extLst>
              <a:ext uri="{FF2B5EF4-FFF2-40B4-BE49-F238E27FC236}">
                <a16:creationId xmlns:a16="http://schemas.microsoft.com/office/drawing/2014/main" id="{5A198006-0EC0-491D-A886-3B3440F128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3477" y="1498229"/>
            <a:ext cx="2743200" cy="183931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EBAA9BC-AC18-4F3E-83D8-D4B909D88E61}"/>
              </a:ext>
            </a:extLst>
          </p:cNvPr>
          <p:cNvSpPr txBox="1"/>
          <p:nvPr/>
        </p:nvSpPr>
        <p:spPr>
          <a:xfrm>
            <a:off x="8510171" y="3477678"/>
            <a:ext cx="3556586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1600" dirty="0" err="1">
                <a:cs typeface="Arial"/>
              </a:rPr>
              <a:t>신세계</a:t>
            </a:r>
            <a:r>
              <a:rPr lang="en-US" sz="1600" dirty="0">
                <a:cs typeface="Arial"/>
              </a:rPr>
              <a:t> </a:t>
            </a:r>
            <a:r>
              <a:rPr lang="ko-KR" altLang="en-US" sz="1600" dirty="0">
                <a:cs typeface="Arial"/>
              </a:rPr>
              <a:t>백화점</a:t>
            </a:r>
            <a:endParaRPr lang="en-US" sz="1600" dirty="0">
              <a:cs typeface="Arial"/>
            </a:endParaRPr>
          </a:p>
        </p:txBody>
      </p:sp>
      <p:pic>
        <p:nvPicPr>
          <p:cNvPr id="13" name="그림 14">
            <a:extLst>
              <a:ext uri="{FF2B5EF4-FFF2-40B4-BE49-F238E27FC236}">
                <a16:creationId xmlns:a16="http://schemas.microsoft.com/office/drawing/2014/main" id="{DE92EA91-355A-4F8B-8D2F-F7FA5EA870C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8826" b="-3865"/>
          <a:stretch/>
        </p:blipFill>
        <p:spPr>
          <a:xfrm>
            <a:off x="435707" y="4191288"/>
            <a:ext cx="3124764" cy="2109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3950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>
                <a:solidFill>
                  <a:schemeClr val="accent1">
                    <a:lumMod val="50000"/>
                  </a:schemeClr>
                </a:solidFill>
              </a:rPr>
              <a:t>Part 1</a:t>
            </a:r>
            <a:endParaRPr lang="ko-KR" altLang="en-US" sz="1600" b="1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38" y="174504"/>
            <a:ext cx="71672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/>
              </a:rPr>
              <a:t>Self-Supervised Learning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6AEE38D-6CC7-41A2-B4AC-E22B635E630B}"/>
              </a:ext>
            </a:extLst>
          </p:cNvPr>
          <p:cNvSpPr txBox="1"/>
          <p:nvPr/>
        </p:nvSpPr>
        <p:spPr>
          <a:xfrm flipH="1">
            <a:off x="256539" y="5482387"/>
            <a:ext cx="209296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endParaRPr lang="ko-KR" altLang="en-US">
              <a:cs typeface="Arial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C006FA2-5A5E-4E43-9307-B266158068B7}"/>
              </a:ext>
            </a:extLst>
          </p:cNvPr>
          <p:cNvSpPr txBox="1"/>
          <p:nvPr/>
        </p:nvSpPr>
        <p:spPr>
          <a:xfrm>
            <a:off x="1247944" y="5208885"/>
            <a:ext cx="9705071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1600" b="1" dirty="0">
                <a:ea typeface="+mn-lt"/>
                <a:cs typeface="+mn-lt"/>
              </a:rPr>
              <a:t>데이터 내부의 구조</a:t>
            </a:r>
            <a:r>
              <a:rPr lang="en-US" altLang="ko-KR" sz="1600" b="1" dirty="0">
                <a:ea typeface="+mn-lt"/>
                <a:cs typeface="+mn-lt"/>
              </a:rPr>
              <a:t>(Inner Structure)</a:t>
            </a:r>
            <a:r>
              <a:rPr lang="ko-KR" altLang="en-US" sz="1600" b="1" dirty="0">
                <a:ea typeface="+mn-lt"/>
                <a:cs typeface="+mn-lt"/>
              </a:rPr>
              <a:t>를 활용하여 </a:t>
            </a:r>
            <a:r>
              <a:rPr lang="en-US" altLang="ko-KR" sz="1600" b="1" dirty="0">
                <a:ea typeface="+mn-lt"/>
                <a:cs typeface="+mn-lt"/>
              </a:rPr>
              <a:t>Label(</a:t>
            </a:r>
            <a:r>
              <a:rPr lang="ko-KR" altLang="en-US" sz="1600" b="1" dirty="0">
                <a:ea typeface="+mn-lt"/>
                <a:cs typeface="+mn-lt"/>
              </a:rPr>
              <a:t>정답</a:t>
            </a:r>
            <a:r>
              <a:rPr lang="en-US" altLang="ko-KR" sz="1600" b="1" dirty="0">
                <a:ea typeface="+mn-lt"/>
                <a:cs typeface="+mn-lt"/>
              </a:rPr>
              <a:t>)</a:t>
            </a:r>
            <a:r>
              <a:rPr lang="ko-KR" altLang="en-US" sz="1600" b="1" dirty="0">
                <a:ea typeface="+mn-lt"/>
                <a:cs typeface="+mn-lt"/>
              </a:rPr>
              <a:t>이 있는 것 처럼 학습</a:t>
            </a:r>
            <a:endParaRPr lang="en-US" altLang="ko-KR" sz="1600" b="1" dirty="0">
              <a:ea typeface="+mn-lt"/>
              <a:cs typeface="+mn-lt"/>
            </a:endParaRPr>
          </a:p>
          <a:p>
            <a:pPr algn="ctr"/>
            <a:r>
              <a:rPr lang="ko-KR" altLang="en-US" sz="1600" b="1" dirty="0">
                <a:ea typeface="+mn-lt"/>
                <a:cs typeface="+mn-lt"/>
              </a:rPr>
              <a:t>샘플의 일부 정보를 활용해 나머지 정보를 </a:t>
            </a:r>
            <a:r>
              <a:rPr lang="en-US" altLang="ko-KR" sz="1600" b="1" dirty="0">
                <a:ea typeface="+mn-lt"/>
                <a:cs typeface="+mn-lt"/>
              </a:rPr>
              <a:t>Label (</a:t>
            </a:r>
            <a:r>
              <a:rPr lang="ko-KR" altLang="en-US" sz="1600" b="1" dirty="0">
                <a:ea typeface="+mn-lt"/>
                <a:cs typeface="+mn-lt"/>
              </a:rPr>
              <a:t>정답</a:t>
            </a:r>
            <a:r>
              <a:rPr lang="en-US" altLang="ko-KR" sz="1600" b="1" dirty="0">
                <a:ea typeface="+mn-lt"/>
                <a:cs typeface="+mn-lt"/>
              </a:rPr>
              <a:t>) </a:t>
            </a:r>
            <a:r>
              <a:rPr lang="ko-KR" altLang="en-US" sz="1600" b="1" dirty="0">
                <a:ea typeface="+mn-lt"/>
                <a:cs typeface="+mn-lt"/>
              </a:rPr>
              <a:t>로 삼아 예측하도록 학습</a:t>
            </a:r>
            <a:endParaRPr lang="en-US" altLang="ko-KR" sz="1600" b="1" dirty="0">
              <a:ea typeface="+mn-lt"/>
              <a:cs typeface="+mn-lt"/>
            </a:endParaRPr>
          </a:p>
          <a:p>
            <a:pPr algn="ctr"/>
            <a:r>
              <a:rPr lang="ko-KR" altLang="en-US" sz="1600" b="1" dirty="0">
                <a:ea typeface="+mn-lt"/>
                <a:cs typeface="+mn-lt"/>
              </a:rPr>
              <a:t>이 과정에서 나온 모델을 다른 작업</a:t>
            </a:r>
            <a:r>
              <a:rPr lang="en-US" altLang="ko-KR" sz="1600" b="1" dirty="0">
                <a:ea typeface="+mn-lt"/>
                <a:cs typeface="+mn-lt"/>
              </a:rPr>
              <a:t>(Task)</a:t>
            </a:r>
            <a:r>
              <a:rPr lang="ko-KR" altLang="en-US" sz="1600" b="1" dirty="0">
                <a:ea typeface="+mn-lt"/>
                <a:cs typeface="+mn-lt"/>
              </a:rPr>
              <a:t>에 </a:t>
            </a:r>
            <a:r>
              <a:rPr lang="en-US" altLang="ko-KR" sz="1600" b="1" dirty="0">
                <a:ea typeface="+mn-lt"/>
                <a:cs typeface="+mn-lt"/>
              </a:rPr>
              <a:t>Transfer-Learning</a:t>
            </a:r>
            <a:r>
              <a:rPr lang="ko-KR" altLang="en-US" sz="1600" b="1" dirty="0">
                <a:ea typeface="+mn-lt"/>
                <a:cs typeface="+mn-lt"/>
              </a:rPr>
              <a:t>해 성능을 극대화</a:t>
            </a:r>
            <a:endParaRPr lang="en-US" altLang="ko-KR" sz="1200" dirty="0">
              <a:cs typeface="Arial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32D5195-A4D6-2DD6-1AE8-4993C75B55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3534" y="1212983"/>
            <a:ext cx="5372100" cy="36957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9BA1E8A-EB16-F134-9B27-0FB2A083D0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50" y="1143580"/>
            <a:ext cx="5264150" cy="3878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58712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7A1C2068-3AD0-4EE5-BC23-119BDD85EC4D}"/>
              </a:ext>
            </a:extLst>
          </p:cNvPr>
          <p:cNvGrpSpPr/>
          <p:nvPr/>
        </p:nvGrpSpPr>
        <p:grpSpPr>
          <a:xfrm>
            <a:off x="868680" y="2192020"/>
            <a:ext cx="10454640" cy="2473960"/>
            <a:chOff x="868680" y="2192020"/>
            <a:chExt cx="10454640" cy="2473960"/>
          </a:xfrm>
        </p:grpSpPr>
        <p:sp>
          <p:nvSpPr>
            <p:cNvPr id="2" name="양쪽 대괄호 1">
              <a:extLst>
                <a:ext uri="{FF2B5EF4-FFF2-40B4-BE49-F238E27FC236}">
                  <a16:creationId xmlns:a16="http://schemas.microsoft.com/office/drawing/2014/main" id="{53DFF27B-300D-4596-BBA5-E7B54BF8696E}"/>
                </a:ext>
              </a:extLst>
            </p:cNvPr>
            <p:cNvSpPr/>
            <p:nvPr/>
          </p:nvSpPr>
          <p:spPr>
            <a:xfrm>
              <a:off x="868680" y="2192020"/>
              <a:ext cx="10454640" cy="2473960"/>
            </a:xfrm>
            <a:prstGeom prst="bracketPair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906EB17-26C3-403C-B59F-E934475D8785}"/>
                </a:ext>
              </a:extLst>
            </p:cNvPr>
            <p:cNvSpPr txBox="1"/>
            <p:nvPr/>
          </p:nvSpPr>
          <p:spPr>
            <a:xfrm>
              <a:off x="1329602" y="2378914"/>
              <a:ext cx="9609971" cy="1908215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endParaRPr lang="ko-KR" altLang="en-US" sz="2000" dirty="0">
                <a:solidFill>
                  <a:schemeClr val="bg1"/>
                </a:solidFill>
                <a:cs typeface="Arial"/>
              </a:endParaRPr>
            </a:p>
            <a:p>
              <a:pPr marL="342900" indent="-342900">
                <a:buFont typeface="Arial"/>
                <a:buChar char="•"/>
              </a:pPr>
              <a:r>
                <a:rPr lang="ko-KR" altLang="en-US" sz="2000" dirty="0">
                  <a:solidFill>
                    <a:schemeClr val="bg1"/>
                  </a:solidFill>
                  <a:cs typeface="Arial"/>
                </a:rPr>
                <a:t>오프라인 매장에서 최저가를 찾아 매장 위치를 표시하는 것 까지 성공했으나,</a:t>
              </a:r>
            </a:p>
            <a:p>
              <a:r>
                <a:rPr lang="ko-KR" altLang="en-US" sz="2000" dirty="0">
                  <a:solidFill>
                    <a:schemeClr val="bg1"/>
                  </a:solidFill>
                  <a:cs typeface="Arial"/>
                </a:rPr>
                <a:t>     온라인과의 비교에서 유의미한 결과를 도출할 수 없었다.</a:t>
              </a:r>
            </a:p>
            <a:p>
              <a:endParaRPr lang="ko-KR" dirty="0">
                <a:solidFill>
                  <a:schemeClr val="bg1"/>
                </a:solidFill>
                <a:cs typeface="Arial"/>
              </a:endParaRPr>
            </a:p>
            <a:p>
              <a:pPr marL="342900" indent="-342900">
                <a:buFont typeface="Arial"/>
                <a:buChar char="•"/>
              </a:pPr>
              <a:r>
                <a:rPr lang="ko-KR" sz="2000" dirty="0">
                  <a:solidFill>
                    <a:schemeClr val="bg1"/>
                  </a:solidFill>
                  <a:ea typeface="+mn-lt"/>
                  <a:cs typeface="+mn-lt"/>
                </a:rPr>
                <a:t>가격 상승률을 통해 예측하려 </a:t>
              </a:r>
              <a:r>
                <a:rPr lang="ko-KR" altLang="en-US" sz="2000" dirty="0">
                  <a:solidFill>
                    <a:schemeClr val="bg1"/>
                  </a:solidFill>
                  <a:ea typeface="+mn-lt"/>
                  <a:cs typeface="+mn-lt"/>
                </a:rPr>
                <a:t>했으나, 예상과는</a:t>
              </a:r>
              <a:r>
                <a:rPr lang="ko-KR" sz="2000" dirty="0">
                  <a:solidFill>
                    <a:schemeClr val="bg1"/>
                  </a:solidFill>
                  <a:ea typeface="+mn-lt"/>
                  <a:cs typeface="+mn-lt"/>
                </a:rPr>
                <a:t> 다르게 큰 변동률은 찾아볼 수 없었다. </a:t>
              </a:r>
              <a:endParaRPr lang="ko-KR">
                <a:solidFill>
                  <a:schemeClr val="bg1"/>
                </a:solidFill>
                <a:cs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7825510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871AAD3-B8B2-4F4F-8FAB-44D5AA4043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AD2D3D4C-34D5-4757-902B-8FD37A08292F}"/>
              </a:ext>
            </a:extLst>
          </p:cNvPr>
          <p:cNvSpPr/>
          <p:nvPr/>
        </p:nvSpPr>
        <p:spPr>
          <a:xfrm>
            <a:off x="1046480" y="2032000"/>
            <a:ext cx="10129520" cy="279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E923CD-8C24-4572-B06D-8B46FA292958}"/>
              </a:ext>
            </a:extLst>
          </p:cNvPr>
          <p:cNvSpPr txBox="1"/>
          <p:nvPr/>
        </p:nvSpPr>
        <p:spPr>
          <a:xfrm>
            <a:off x="2759200" y="3013501"/>
            <a:ext cx="670407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경청해주셔서</a:t>
            </a:r>
            <a:r>
              <a:rPr lang="ko-KR" altLang="en-US" sz="48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감사합니다</a:t>
            </a:r>
            <a:r>
              <a:rPr lang="en-US" altLang="ko-KR" sz="48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  <a:endParaRPr lang="ko-KR" altLang="en-US" sz="48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057360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>
                <a:solidFill>
                  <a:schemeClr val="accent1">
                    <a:lumMod val="50000"/>
                  </a:schemeClr>
                </a:solidFill>
              </a:rPr>
              <a:t>Part 1</a:t>
            </a:r>
            <a:endParaRPr lang="ko-KR" altLang="en-US" sz="1600" b="1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38" y="174504"/>
            <a:ext cx="6761848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/>
              </a:rPr>
              <a:t>Transfer-Learning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6AEE38D-6CC7-41A2-B4AC-E22B635E630B}"/>
              </a:ext>
            </a:extLst>
          </p:cNvPr>
          <p:cNvSpPr txBox="1"/>
          <p:nvPr/>
        </p:nvSpPr>
        <p:spPr>
          <a:xfrm flipH="1">
            <a:off x="256539" y="5482387"/>
            <a:ext cx="209296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endParaRPr lang="ko-KR" altLang="en-US">
              <a:cs typeface="Arial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C006FA2-5A5E-4E43-9307-B266158068B7}"/>
              </a:ext>
            </a:extLst>
          </p:cNvPr>
          <p:cNvSpPr txBox="1"/>
          <p:nvPr/>
        </p:nvSpPr>
        <p:spPr>
          <a:xfrm>
            <a:off x="6472549" y="1129886"/>
            <a:ext cx="5461001" cy="575542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ko-KR" altLang="en-US" sz="1600" b="1" dirty="0">
                <a:ea typeface="+mn-lt"/>
                <a:cs typeface="+mn-lt"/>
              </a:rPr>
              <a:t>특정 </a:t>
            </a:r>
            <a:r>
              <a:rPr lang="en-US" altLang="ko-KR" sz="1600" b="1" dirty="0">
                <a:ea typeface="+mn-lt"/>
                <a:cs typeface="+mn-lt"/>
              </a:rPr>
              <a:t>Task1</a:t>
            </a:r>
            <a:r>
              <a:rPr lang="ko-KR" altLang="en-US" sz="1600" b="1" dirty="0">
                <a:ea typeface="+mn-lt"/>
                <a:cs typeface="+mn-lt"/>
              </a:rPr>
              <a:t>을 학습한 모델을 다른 </a:t>
            </a:r>
            <a:r>
              <a:rPr lang="en-US" altLang="ko-KR" sz="1600" b="1" dirty="0">
                <a:ea typeface="+mn-lt"/>
                <a:cs typeface="+mn-lt"/>
              </a:rPr>
              <a:t>Task2 </a:t>
            </a:r>
            <a:r>
              <a:rPr lang="ko-KR" altLang="en-US" sz="1600" b="1" dirty="0">
                <a:ea typeface="+mn-lt"/>
                <a:cs typeface="+mn-lt"/>
              </a:rPr>
              <a:t>수행에 재사용</a:t>
            </a:r>
            <a:endParaRPr lang="en-US" altLang="ko-KR" sz="1600" b="1" dirty="0">
              <a:ea typeface="+mn-lt"/>
              <a:cs typeface="+mn-lt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altLang="ko-KR" sz="1600" b="1" dirty="0">
              <a:ea typeface="+mn-lt"/>
              <a:cs typeface="+mn-lt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ko-KR" altLang="en-US" sz="1600" b="1" dirty="0">
                <a:ea typeface="+mn-lt"/>
                <a:cs typeface="+mn-lt"/>
              </a:rPr>
              <a:t>모델의 학습 속도가 </a:t>
            </a:r>
            <a:r>
              <a:rPr lang="ko-KR" altLang="en-US" sz="1600" b="1" dirty="0" err="1">
                <a:ea typeface="+mn-lt"/>
                <a:cs typeface="+mn-lt"/>
              </a:rPr>
              <a:t>빨라짐</a:t>
            </a:r>
            <a:endParaRPr lang="en-US" altLang="ko-KR" sz="1600" b="1" dirty="0">
              <a:ea typeface="+mn-lt"/>
              <a:cs typeface="+mn-lt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altLang="ko-KR" sz="1600" b="1" dirty="0">
              <a:ea typeface="+mn-lt"/>
              <a:cs typeface="+mn-lt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ko-KR" altLang="en-US" sz="1600" b="1" dirty="0">
                <a:ea typeface="+mn-lt"/>
                <a:cs typeface="+mn-lt"/>
              </a:rPr>
              <a:t>학습 방식</a:t>
            </a:r>
            <a:endParaRPr lang="en-US" altLang="ko-KR" sz="1600" b="1" dirty="0">
              <a:ea typeface="+mn-lt"/>
              <a:cs typeface="+mn-lt"/>
            </a:endParaRPr>
          </a:p>
          <a:p>
            <a:pPr algn="ctr"/>
            <a:endParaRPr lang="en-US" altLang="ko-KR" sz="1600" b="1" dirty="0">
              <a:ea typeface="+mn-lt"/>
              <a:cs typeface="+mn-lt"/>
            </a:endParaRPr>
          </a:p>
          <a:p>
            <a:pPr marL="342900" indent="-342900" algn="ctr">
              <a:buAutoNum type="arabicPeriod"/>
            </a:pPr>
            <a:r>
              <a:rPr lang="en-US" sz="1600" b="1" dirty="0">
                <a:ea typeface="+mn-lt"/>
                <a:cs typeface="+mn-lt"/>
              </a:rPr>
              <a:t>Fine-Tuning </a:t>
            </a:r>
          </a:p>
          <a:p>
            <a:pPr marL="342900" indent="-342900" algn="ctr">
              <a:buAutoNum type="arabicPeriod"/>
            </a:pPr>
            <a:endParaRPr lang="en-US" sz="1600" b="1" dirty="0">
              <a:ea typeface="+mn-lt"/>
              <a:cs typeface="+mn-lt"/>
            </a:endParaRPr>
          </a:p>
          <a:p>
            <a:pPr algn="ctr"/>
            <a:r>
              <a:rPr lang="en-US" sz="1600" b="1" dirty="0">
                <a:ea typeface="+mn-lt"/>
                <a:cs typeface="+mn-lt"/>
              </a:rPr>
              <a:t>Downstream Task Data </a:t>
            </a:r>
            <a:r>
              <a:rPr lang="ko-KR" altLang="en-US" sz="1600" b="1" dirty="0">
                <a:ea typeface="+mn-lt"/>
                <a:cs typeface="+mn-lt"/>
              </a:rPr>
              <a:t>전체사용</a:t>
            </a:r>
            <a:endParaRPr lang="en-US" altLang="ko-KR" sz="1600" b="1" dirty="0">
              <a:ea typeface="+mn-lt"/>
              <a:cs typeface="+mn-lt"/>
            </a:endParaRPr>
          </a:p>
          <a:p>
            <a:pPr algn="ctr"/>
            <a:r>
              <a:rPr lang="en-US" altLang="ko-KR" sz="1800" b="1" dirty="0">
                <a:ea typeface="+mn-lt"/>
                <a:cs typeface="+mn-lt"/>
              </a:rPr>
              <a:t>Downstream Data</a:t>
            </a:r>
            <a:r>
              <a:rPr lang="ko-KR" altLang="en-US" sz="1800" b="1" dirty="0">
                <a:ea typeface="+mn-lt"/>
                <a:cs typeface="+mn-lt"/>
              </a:rPr>
              <a:t>에 </a:t>
            </a:r>
            <a:r>
              <a:rPr lang="ko-KR" altLang="en-US" b="1" dirty="0">
                <a:ea typeface="+mn-lt"/>
                <a:cs typeface="+mn-lt"/>
              </a:rPr>
              <a:t>맞게 모델 전체 </a:t>
            </a:r>
            <a:r>
              <a:rPr lang="en-US" altLang="ko-KR" b="1" dirty="0">
                <a:ea typeface="+mn-lt"/>
                <a:cs typeface="+mn-lt"/>
              </a:rPr>
              <a:t>UPDATE</a:t>
            </a:r>
          </a:p>
          <a:p>
            <a:pPr algn="ctr"/>
            <a:endParaRPr lang="en-US" altLang="ko-KR" b="1" dirty="0">
              <a:ea typeface="+mn-lt"/>
              <a:cs typeface="+mn-lt"/>
            </a:endParaRPr>
          </a:p>
          <a:p>
            <a:pPr algn="ctr"/>
            <a:r>
              <a:rPr lang="en-US" b="1" dirty="0">
                <a:ea typeface="+mn-lt"/>
                <a:cs typeface="+mn-lt"/>
              </a:rPr>
              <a:t>2. Prompt-Tuning</a:t>
            </a:r>
          </a:p>
          <a:p>
            <a:pPr algn="ctr"/>
            <a:endParaRPr lang="en-US" b="1" dirty="0">
              <a:ea typeface="+mn-lt"/>
              <a:cs typeface="+mn-lt"/>
            </a:endParaRPr>
          </a:p>
          <a:p>
            <a:pPr algn="ctr"/>
            <a:r>
              <a:rPr lang="en-US" altLang="ko-KR" sz="1600" b="1" dirty="0">
                <a:ea typeface="+mn-lt"/>
                <a:cs typeface="+mn-lt"/>
              </a:rPr>
              <a:t>Downstream Task Data </a:t>
            </a:r>
            <a:r>
              <a:rPr lang="ko-KR" altLang="en-US" sz="1600" b="1" dirty="0">
                <a:ea typeface="+mn-lt"/>
                <a:cs typeface="+mn-lt"/>
              </a:rPr>
              <a:t>전체사용</a:t>
            </a:r>
            <a:endParaRPr lang="en-US" altLang="ko-KR" sz="1600" b="1" dirty="0">
              <a:ea typeface="+mn-lt"/>
              <a:cs typeface="+mn-lt"/>
            </a:endParaRPr>
          </a:p>
          <a:p>
            <a:pPr algn="ctr"/>
            <a:r>
              <a:rPr lang="en-US" altLang="ko-KR" sz="1800" b="1" dirty="0">
                <a:ea typeface="+mn-lt"/>
                <a:cs typeface="+mn-lt"/>
              </a:rPr>
              <a:t>Downstream Data</a:t>
            </a:r>
            <a:r>
              <a:rPr lang="ko-KR" altLang="en-US" sz="1800" b="1" dirty="0">
                <a:ea typeface="+mn-lt"/>
                <a:cs typeface="+mn-lt"/>
              </a:rPr>
              <a:t>에 </a:t>
            </a:r>
            <a:r>
              <a:rPr lang="ko-KR" altLang="en-US" b="1" dirty="0">
                <a:ea typeface="+mn-lt"/>
                <a:cs typeface="+mn-lt"/>
              </a:rPr>
              <a:t>맞게 모델 일부 </a:t>
            </a:r>
            <a:r>
              <a:rPr lang="en-US" altLang="ko-KR" b="1" dirty="0">
                <a:ea typeface="+mn-lt"/>
                <a:cs typeface="+mn-lt"/>
              </a:rPr>
              <a:t>UPDATE</a:t>
            </a:r>
          </a:p>
          <a:p>
            <a:pPr algn="ctr"/>
            <a:endParaRPr lang="en-US" b="1" dirty="0">
              <a:ea typeface="+mn-lt"/>
              <a:cs typeface="+mn-lt"/>
            </a:endParaRPr>
          </a:p>
          <a:p>
            <a:pPr algn="ctr"/>
            <a:r>
              <a:rPr lang="en-US" b="1" dirty="0">
                <a:ea typeface="+mn-lt"/>
                <a:cs typeface="+mn-lt"/>
              </a:rPr>
              <a:t>3. In-context Learning (GPT-3)</a:t>
            </a:r>
          </a:p>
          <a:p>
            <a:pPr algn="ctr"/>
            <a:endParaRPr lang="en-US" b="1" dirty="0">
              <a:ea typeface="+mn-lt"/>
              <a:cs typeface="+mn-lt"/>
            </a:endParaRPr>
          </a:p>
          <a:p>
            <a:pPr algn="ctr"/>
            <a:r>
              <a:rPr lang="en-US" altLang="ko-KR" sz="1600" b="1" dirty="0">
                <a:ea typeface="+mn-lt"/>
                <a:cs typeface="+mn-lt"/>
              </a:rPr>
              <a:t>Downstream Task Data </a:t>
            </a:r>
            <a:r>
              <a:rPr lang="ko-KR" altLang="en-US" sz="1600" b="1" dirty="0">
                <a:ea typeface="+mn-lt"/>
                <a:cs typeface="+mn-lt"/>
              </a:rPr>
              <a:t>일부사용</a:t>
            </a:r>
            <a:endParaRPr lang="en-US" altLang="ko-KR" sz="1600" b="1" dirty="0">
              <a:ea typeface="+mn-lt"/>
              <a:cs typeface="+mn-lt"/>
            </a:endParaRPr>
          </a:p>
          <a:p>
            <a:pPr algn="ctr"/>
            <a:r>
              <a:rPr lang="ko-KR" altLang="en-US" b="1" dirty="0">
                <a:ea typeface="+mn-lt"/>
                <a:cs typeface="+mn-lt"/>
              </a:rPr>
              <a:t>모델 </a:t>
            </a:r>
            <a:r>
              <a:rPr lang="en-US" altLang="ko-KR" b="1" dirty="0">
                <a:ea typeface="+mn-lt"/>
                <a:cs typeface="+mn-lt"/>
              </a:rPr>
              <a:t>UPDATE </a:t>
            </a:r>
            <a:r>
              <a:rPr lang="ko-KR" altLang="en-US" b="1" dirty="0">
                <a:ea typeface="+mn-lt"/>
                <a:cs typeface="+mn-lt"/>
              </a:rPr>
              <a:t>없음</a:t>
            </a:r>
            <a:endParaRPr lang="en-US" altLang="ko-KR" b="1" dirty="0">
              <a:ea typeface="+mn-lt"/>
              <a:cs typeface="+mn-lt"/>
            </a:endParaRPr>
          </a:p>
          <a:p>
            <a:pPr algn="ctr"/>
            <a:endParaRPr lang="en-US" dirty="0"/>
          </a:p>
          <a:p>
            <a:pPr algn="just"/>
            <a:endParaRPr lang="en-US" altLang="ko-KR" sz="1200" dirty="0">
              <a:cs typeface="Arial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C26A592-3752-2086-1ABD-2B2C5C802E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761095"/>
            <a:ext cx="6091549" cy="3703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3867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>
                <a:solidFill>
                  <a:schemeClr val="accent1">
                    <a:lumMod val="50000"/>
                  </a:schemeClr>
                </a:solidFill>
              </a:rPr>
              <a:t>Part 1</a:t>
            </a:r>
            <a:endParaRPr lang="ko-KR" altLang="en-US" sz="1600" b="1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38" y="174504"/>
            <a:ext cx="7376162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/>
              </a:rPr>
              <a:t>UPSTEAM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/>
              </a:rPr>
              <a:t> 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/>
              </a:rPr>
              <a:t>TASK(Pretrain - GPT)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/>
              </a:rPr>
              <a:t> 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6AEE38D-6CC7-41A2-B4AC-E22B635E630B}"/>
              </a:ext>
            </a:extLst>
          </p:cNvPr>
          <p:cNvSpPr txBox="1"/>
          <p:nvPr/>
        </p:nvSpPr>
        <p:spPr>
          <a:xfrm flipH="1">
            <a:off x="256539" y="5482387"/>
            <a:ext cx="209296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endParaRPr lang="ko-KR" altLang="en-US">
              <a:cs typeface="Arial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C006FA2-5A5E-4E43-9307-B266158068B7}"/>
              </a:ext>
            </a:extLst>
          </p:cNvPr>
          <p:cNvSpPr txBox="1"/>
          <p:nvPr/>
        </p:nvSpPr>
        <p:spPr>
          <a:xfrm>
            <a:off x="1005838" y="4743815"/>
            <a:ext cx="9705071" cy="178510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endParaRPr lang="en-US" altLang="ko-KR" sz="1600" b="1" dirty="0">
              <a:ea typeface="+mn-lt"/>
              <a:cs typeface="+mn-lt"/>
            </a:endParaRPr>
          </a:p>
          <a:p>
            <a:pPr algn="ctr"/>
            <a:r>
              <a:rPr lang="ko-KR" altLang="en-US" sz="1600" b="1" dirty="0">
                <a:ea typeface="+mn-lt"/>
                <a:cs typeface="+mn-lt"/>
              </a:rPr>
              <a:t>문맥을 이해해 정답을 맞히는 모델</a:t>
            </a:r>
            <a:endParaRPr lang="en-US" altLang="ko-KR" sz="1600" b="1" dirty="0">
              <a:ea typeface="+mn-lt"/>
              <a:cs typeface="+mn-lt"/>
            </a:endParaRPr>
          </a:p>
          <a:p>
            <a:pPr algn="ctr"/>
            <a:endParaRPr lang="en-US" altLang="ko-KR" sz="1600" b="1" dirty="0">
              <a:ea typeface="+mn-lt"/>
              <a:cs typeface="+mn-lt"/>
            </a:endParaRPr>
          </a:p>
          <a:p>
            <a:pPr algn="ctr"/>
            <a:r>
              <a:rPr lang="ko-KR" altLang="en-US" sz="1600" b="1" dirty="0">
                <a:ea typeface="+mn-lt"/>
                <a:cs typeface="+mn-lt"/>
              </a:rPr>
              <a:t>다음 단어의 정답인 태산이라는 단어의 확률을 높이고 나머지 단어들의 확률을 낮춘다</a:t>
            </a:r>
            <a:r>
              <a:rPr lang="en-US" altLang="ko-KR" sz="1600" b="1" dirty="0">
                <a:ea typeface="+mn-lt"/>
                <a:cs typeface="+mn-lt"/>
              </a:rPr>
              <a:t>.</a:t>
            </a:r>
          </a:p>
          <a:p>
            <a:pPr algn="ctr"/>
            <a:endParaRPr lang="en-US" altLang="ko-KR" sz="1600" b="1" dirty="0">
              <a:ea typeface="+mn-lt"/>
              <a:cs typeface="+mn-lt"/>
            </a:endParaRPr>
          </a:p>
          <a:p>
            <a:pPr algn="ctr"/>
            <a:endParaRPr lang="en-US" dirty="0"/>
          </a:p>
          <a:p>
            <a:pPr algn="just"/>
            <a:endParaRPr lang="en-US" altLang="ko-KR" sz="1200" dirty="0">
              <a:cs typeface="Arial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010CB34-CE45-3810-EAC3-8B184503C2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200" y="2166283"/>
            <a:ext cx="5342867" cy="161027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7433B98-5EE6-82D6-F6DC-17521B4ADD7A}"/>
              </a:ext>
            </a:extLst>
          </p:cNvPr>
          <p:cNvSpPr txBox="1"/>
          <p:nvPr/>
        </p:nvSpPr>
        <p:spPr>
          <a:xfrm>
            <a:off x="4631735" y="4186312"/>
            <a:ext cx="2453276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1600" b="1" dirty="0">
                <a:ea typeface="+mn-lt"/>
                <a:cs typeface="+mn-lt"/>
              </a:rPr>
              <a:t>&lt;</a:t>
            </a:r>
            <a:r>
              <a:rPr lang="ko-KR" altLang="en-US" sz="1600" b="1" dirty="0">
                <a:ea typeface="+mn-lt"/>
                <a:cs typeface="+mn-lt"/>
              </a:rPr>
              <a:t> 다음 단어 맞추기 </a:t>
            </a:r>
            <a:r>
              <a:rPr lang="en-US" altLang="ko-KR" sz="1600" b="1" dirty="0">
                <a:ea typeface="+mn-lt"/>
                <a:cs typeface="+mn-lt"/>
              </a:rPr>
              <a:t>&gt;</a:t>
            </a:r>
            <a:endParaRPr lang="en-US" dirty="0"/>
          </a:p>
          <a:p>
            <a:pPr algn="just"/>
            <a:endParaRPr lang="en-US" altLang="ko-KR" sz="1200" dirty="0">
              <a:cs typeface="Arial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B3A96EE-7B04-1139-700B-58BF783B1F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9308" y="2166287"/>
            <a:ext cx="5706311" cy="1610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8524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>
                <a:solidFill>
                  <a:schemeClr val="accent1">
                    <a:lumMod val="50000"/>
                  </a:schemeClr>
                </a:solidFill>
              </a:rPr>
              <a:t>Part 1</a:t>
            </a:r>
            <a:endParaRPr lang="ko-KR" altLang="en-US" sz="1600" b="1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38" y="174504"/>
            <a:ext cx="7617462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/>
              </a:rPr>
              <a:t>UPSTEAM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/>
              </a:rPr>
              <a:t> 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/>
              </a:rPr>
              <a:t>TASK(Pretrain - BERT)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/>
              </a:rPr>
              <a:t> 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6AEE38D-6CC7-41A2-B4AC-E22B635E630B}"/>
              </a:ext>
            </a:extLst>
          </p:cNvPr>
          <p:cNvSpPr txBox="1"/>
          <p:nvPr/>
        </p:nvSpPr>
        <p:spPr>
          <a:xfrm flipH="1">
            <a:off x="256539" y="5482387"/>
            <a:ext cx="209296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endParaRPr lang="ko-KR" altLang="en-US">
              <a:cs typeface="Arial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C006FA2-5A5E-4E43-9307-B266158068B7}"/>
              </a:ext>
            </a:extLst>
          </p:cNvPr>
          <p:cNvSpPr txBox="1"/>
          <p:nvPr/>
        </p:nvSpPr>
        <p:spPr>
          <a:xfrm>
            <a:off x="1005838" y="4743815"/>
            <a:ext cx="9705071" cy="178510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endParaRPr lang="en-US" altLang="ko-KR" sz="1600" b="1" dirty="0">
              <a:ea typeface="+mn-lt"/>
              <a:cs typeface="+mn-lt"/>
            </a:endParaRPr>
          </a:p>
          <a:p>
            <a:pPr algn="ctr"/>
            <a:r>
              <a:rPr lang="en-US" altLang="ko-KR" sz="1600" b="1" dirty="0">
                <a:ea typeface="+mn-lt"/>
                <a:cs typeface="+mn-lt"/>
              </a:rPr>
              <a:t>Masked Language Model(</a:t>
            </a:r>
            <a:r>
              <a:rPr lang="ko-KR" altLang="en-US" sz="1600" b="1" dirty="0">
                <a:ea typeface="+mn-lt"/>
                <a:cs typeface="+mn-lt"/>
              </a:rPr>
              <a:t>마스크 언어 모델</a:t>
            </a:r>
            <a:r>
              <a:rPr lang="en-US" altLang="ko-KR" sz="1600" b="1" dirty="0">
                <a:ea typeface="+mn-lt"/>
                <a:cs typeface="+mn-lt"/>
              </a:rPr>
              <a:t>)</a:t>
            </a:r>
          </a:p>
          <a:p>
            <a:pPr algn="ctr"/>
            <a:endParaRPr lang="en-US" altLang="ko-KR" sz="1600" b="1" dirty="0">
              <a:ea typeface="+mn-lt"/>
              <a:cs typeface="+mn-lt"/>
            </a:endParaRPr>
          </a:p>
          <a:p>
            <a:pPr algn="ctr"/>
            <a:r>
              <a:rPr lang="ko-KR" altLang="en-US" sz="1600" b="1" dirty="0">
                <a:ea typeface="+mn-lt"/>
                <a:cs typeface="+mn-lt"/>
              </a:rPr>
              <a:t>빈칸에 들어갈 단어인 </a:t>
            </a:r>
            <a:r>
              <a:rPr lang="en-US" altLang="ko-KR" sz="1600" b="1" dirty="0">
                <a:ea typeface="+mn-lt"/>
                <a:cs typeface="+mn-lt"/>
              </a:rPr>
              <a:t>‘</a:t>
            </a:r>
            <a:r>
              <a:rPr lang="ko-KR" altLang="en-US" sz="1600" b="1" dirty="0">
                <a:ea typeface="+mn-lt"/>
                <a:cs typeface="+mn-lt"/>
              </a:rPr>
              <a:t>모아</a:t>
            </a:r>
            <a:r>
              <a:rPr lang="en-US" altLang="ko-KR" sz="1600" b="1" dirty="0">
                <a:ea typeface="+mn-lt"/>
                <a:cs typeface="+mn-lt"/>
              </a:rPr>
              <a:t>’</a:t>
            </a:r>
            <a:r>
              <a:rPr lang="ko-KR" altLang="en-US" sz="1600" b="1" dirty="0">
                <a:ea typeface="+mn-lt"/>
                <a:cs typeface="+mn-lt"/>
              </a:rPr>
              <a:t>라는 단어의 확률을 높이고 나머지 단어들의 확률을 낮춘다</a:t>
            </a:r>
            <a:r>
              <a:rPr lang="en-US" altLang="ko-KR" sz="1600" b="1" dirty="0">
                <a:ea typeface="+mn-lt"/>
                <a:cs typeface="+mn-lt"/>
              </a:rPr>
              <a:t>.</a:t>
            </a:r>
          </a:p>
          <a:p>
            <a:pPr algn="ctr"/>
            <a:endParaRPr lang="en-US" altLang="ko-KR" sz="1600" b="1" dirty="0">
              <a:ea typeface="+mn-lt"/>
              <a:cs typeface="+mn-lt"/>
            </a:endParaRPr>
          </a:p>
          <a:p>
            <a:pPr algn="ctr"/>
            <a:endParaRPr lang="en-US" dirty="0"/>
          </a:p>
          <a:p>
            <a:pPr algn="just"/>
            <a:endParaRPr lang="en-US" altLang="ko-KR" sz="1200" dirty="0">
              <a:cs typeface="Arial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010CB34-CE45-3810-EAC3-8B184503C2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200" y="2166283"/>
            <a:ext cx="5342867" cy="161027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7433B98-5EE6-82D6-F6DC-17521B4ADD7A}"/>
              </a:ext>
            </a:extLst>
          </p:cNvPr>
          <p:cNvSpPr txBox="1"/>
          <p:nvPr/>
        </p:nvSpPr>
        <p:spPr>
          <a:xfrm>
            <a:off x="4631735" y="4186312"/>
            <a:ext cx="2453276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1600" b="1" dirty="0">
                <a:ea typeface="+mn-lt"/>
                <a:cs typeface="+mn-lt"/>
              </a:rPr>
              <a:t>&lt;</a:t>
            </a:r>
            <a:r>
              <a:rPr lang="ko-KR" altLang="en-US" sz="1600" b="1" dirty="0">
                <a:ea typeface="+mn-lt"/>
                <a:cs typeface="+mn-lt"/>
              </a:rPr>
              <a:t> 빈칸 채우기 </a:t>
            </a:r>
            <a:r>
              <a:rPr lang="en-US" altLang="ko-KR" sz="1600" b="1" dirty="0">
                <a:ea typeface="+mn-lt"/>
                <a:cs typeface="+mn-lt"/>
              </a:rPr>
              <a:t>&gt;</a:t>
            </a:r>
            <a:endParaRPr lang="en-US" dirty="0"/>
          </a:p>
          <a:p>
            <a:pPr algn="just"/>
            <a:endParaRPr lang="en-US" altLang="ko-KR" sz="1200" dirty="0">
              <a:cs typeface="Arial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B3A96EE-7B04-1139-700B-58BF783B1F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9308" y="2166287"/>
            <a:ext cx="5706311" cy="161027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81100AB-6547-6716-32E2-E3FEC527C7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807" y="2208200"/>
            <a:ext cx="5411560" cy="1649880"/>
          </a:xfrm>
          <a:prstGeom prst="rect">
            <a:avLst/>
          </a:prstGeom>
        </p:spPr>
      </p:pic>
      <p:pic>
        <p:nvPicPr>
          <p:cNvPr id="10" name="그림 9" descr="텍스트, 화이트보드이(가) 표시된 사진&#10;&#10;자동 생성된 설명">
            <a:extLst>
              <a:ext uri="{FF2B5EF4-FFF2-40B4-BE49-F238E27FC236}">
                <a16:creationId xmlns:a16="http://schemas.microsoft.com/office/drawing/2014/main" id="{FF2B3CCE-6DCF-8E31-4194-B9F7464A93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9308" y="2145632"/>
            <a:ext cx="5680396" cy="1665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055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클래식블루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24B80"/>
      </a:accent1>
      <a:accent2>
        <a:srgbClr val="1282B0"/>
      </a:accent2>
      <a:accent3>
        <a:srgbClr val="C5C2B3"/>
      </a:accent3>
      <a:accent4>
        <a:srgbClr val="BEAD75"/>
      </a:accent4>
      <a:accent5>
        <a:srgbClr val="3371AE"/>
      </a:accent5>
      <a:accent6>
        <a:srgbClr val="5F8BC8"/>
      </a:accent6>
      <a:hlink>
        <a:srgbClr val="323F4F"/>
      </a:hlink>
      <a:folHlink>
        <a:srgbClr val="323F4F"/>
      </a:folHlink>
    </a:clrScheme>
    <a:fontScheme name="나눔스퀘어">
      <a:majorFont>
        <a:latin typeface="Arial"/>
        <a:ea typeface="나눔스퀘어"/>
        <a:cs typeface=""/>
      </a:majorFont>
      <a:minorFont>
        <a:latin typeface="Arial"/>
        <a:ea typeface="나눔스퀘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4856</TotalTime>
  <Words>1513</Words>
  <Application>Microsoft Office PowerPoint</Application>
  <PresentationFormat>와이드스크린</PresentationFormat>
  <Paragraphs>348</Paragraphs>
  <Slides>61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61</vt:i4>
      </vt:variant>
    </vt:vector>
  </HeadingPairs>
  <TitlesOfParts>
    <vt:vector size="66" baseType="lpstr">
      <vt:lpstr>나눔스퀘어 ExtraBold</vt:lpstr>
      <vt:lpstr>맑은 고딕</vt:lpstr>
      <vt:lpstr>Arial</vt:lpstr>
      <vt:lpstr>Symbol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lastModifiedBy>7298</cp:lastModifiedBy>
  <cp:revision>689</cp:revision>
  <dcterms:created xsi:type="dcterms:W3CDTF">2019-12-23T00:32:35Z</dcterms:created>
  <dcterms:modified xsi:type="dcterms:W3CDTF">2022-08-07T17:11:41Z</dcterms:modified>
</cp:coreProperties>
</file>